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319" r:id="rId32"/>
    <p:sldId id="320" r:id="rId33"/>
    <p:sldId id="321" r:id="rId34"/>
    <p:sldId id="332" r:id="rId35"/>
    <p:sldId id="272" r:id="rId36"/>
    <p:sldId id="322" r:id="rId37"/>
    <p:sldId id="323" r:id="rId38"/>
    <p:sldId id="324" r:id="rId39"/>
    <p:sldId id="325" r:id="rId40"/>
    <p:sldId id="326" r:id="rId41"/>
    <p:sldId id="327" r:id="rId42"/>
    <p:sldId id="329" r:id="rId43"/>
    <p:sldId id="330" r:id="rId44"/>
    <p:sldId id="331" r:id="rId45"/>
    <p:sldId id="285" r:id="rId46"/>
    <p:sldId id="328" r:id="rId47"/>
    <p:sldId id="333" r:id="rId48"/>
    <p:sldId id="279" r:id="rId49"/>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1" autoAdjust="0"/>
    <p:restoredTop sz="79040" autoAdjust="0"/>
  </p:normalViewPr>
  <p:slideViewPr>
    <p:cSldViewPr snapToGrid="0">
      <p:cViewPr varScale="1">
        <p:scale>
          <a:sx n="119" d="100"/>
          <a:sy n="119" d="100"/>
        </p:scale>
        <p:origin x="1596" y="96"/>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大家好，这次分享内容是关于人工智能在游戏中应用的相关内容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具体项目的设置安装下载等问题，大家可以参考网上公开课的内容，也可以参考他们</a:t>
            </a:r>
            <a:r>
              <a:rPr lang="en-US" altLang="zh-CN" dirty="0"/>
              <a:t>GitHub</a:t>
            </a:r>
            <a:r>
              <a:rPr lang="zh-CN" altLang="en-US" dirty="0"/>
              <a:t>上的文档</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，也是我们在使用这个框架的时候要用到的内容</a:t>
            </a:r>
            <a:endParaRPr lang="en-US" altLang="zh-CN" dirty="0"/>
          </a:p>
          <a:p>
            <a:r>
              <a:rPr lang="zh-CN" altLang="en-US" dirty="0"/>
              <a:t>当你下载到他们的工程后，你会发现我们前面提到的那三个类</a:t>
            </a:r>
            <a:r>
              <a:rPr lang="en-US" altLang="zh-CN" dirty="0"/>
              <a:t>Agent </a:t>
            </a:r>
            <a:r>
              <a:rPr lang="zh-CN" altLang="en-US" dirty="0"/>
              <a:t>、</a:t>
            </a:r>
            <a:r>
              <a:rPr lang="en-US" altLang="zh-CN" dirty="0"/>
              <a:t>Academy</a:t>
            </a:r>
            <a:r>
              <a:rPr lang="zh-CN" altLang="en-US" dirty="0"/>
              <a:t>、</a:t>
            </a:r>
            <a:r>
              <a:rPr lang="en-US" altLang="zh-CN" dirty="0"/>
              <a:t>Brain</a:t>
            </a:r>
            <a:r>
              <a:rPr lang="zh-CN" altLang="en-US" dirty="0"/>
              <a:t>，他们都是继承自 </a:t>
            </a:r>
            <a:r>
              <a:rPr lang="en-US" altLang="zh-CN" dirty="0" err="1"/>
              <a:t>MonoBehaviour</a:t>
            </a:r>
            <a:endParaRPr lang="en-US" altLang="zh-CN" dirty="0"/>
          </a:p>
          <a:p>
            <a:r>
              <a:rPr lang="zh-CN" altLang="en-US" dirty="0"/>
              <a:t>我们用到自己项目的时候，只需要继承</a:t>
            </a:r>
            <a:r>
              <a:rPr lang="en-US" altLang="zh-CN" dirty="0"/>
              <a:t>Agent </a:t>
            </a:r>
            <a:r>
              <a:rPr lang="zh-CN" altLang="en-US" dirty="0"/>
              <a:t>和 </a:t>
            </a:r>
            <a:r>
              <a:rPr lang="en-US" altLang="zh-CN" dirty="0"/>
              <a:t>Academy </a:t>
            </a:r>
            <a:r>
              <a:rPr lang="zh-CN" altLang="en-US" dirty="0"/>
              <a:t>，重写函数或者调用现有的函数来开发我们需要的内容即可</a:t>
            </a:r>
            <a:endParaRPr lang="en-US" altLang="zh-CN" dirty="0"/>
          </a:p>
          <a:p>
            <a:endParaRPr lang="zh-CN" altLang="en-US" dirty="0"/>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AddReward(increment) </a:t>
            </a:r>
            <a:r>
              <a:rPr lang="zh-CN" altLang="en-US" dirty="0"/>
              <a:t>顾名思义，就是添加奖励，这里的</a:t>
            </a:r>
            <a:r>
              <a:rPr lang="en-US" altLang="zh-CN" dirty="0"/>
              <a:t>increment </a:t>
            </a:r>
            <a:r>
              <a:rPr lang="zh-CN" altLang="en-US" dirty="0"/>
              <a:t>是</a:t>
            </a:r>
            <a:r>
              <a:rPr lang="en-US" altLang="zh-CN" dirty="0"/>
              <a:t>float</a:t>
            </a:r>
            <a:r>
              <a:rPr lang="zh-CN" altLang="en-US" dirty="0"/>
              <a:t>类型的变量，可以是正的，也可以是负的，正的就是奖赏，负的就是惩罚</a:t>
            </a:r>
            <a:endParaRPr lang="en-US" altLang="zh-CN" dirty="0"/>
          </a:p>
          <a:p>
            <a:r>
              <a:rPr lang="en-US" altLang="zh-CN" dirty="0"/>
              <a:t>AddVectorObs(observation) </a:t>
            </a:r>
            <a:r>
              <a:rPr lang="zh-CN" altLang="en-US" dirty="0"/>
              <a:t>就是添加一个观察的量，以刚才的人马为例，我认为他是否受到奖励应该跟它的血量和林克的血量有关，那我就把这两个量加入到观察的列表中</a:t>
            </a:r>
            <a:endParaRPr lang="en-US" altLang="zh-CN" dirty="0"/>
          </a:p>
          <a:p>
            <a:r>
              <a:rPr lang="en-US" altLang="zh-CN" dirty="0"/>
              <a:t>CollectObservations() </a:t>
            </a:r>
            <a:r>
              <a:rPr lang="zh-CN" altLang="en-US" dirty="0"/>
              <a:t>就是收集观察，上面添加观察的函数，必须在这个函数之下调用，否则不会被 </a:t>
            </a:r>
            <a:r>
              <a:rPr lang="en-US" altLang="zh-CN" dirty="0"/>
              <a:t>Brain </a:t>
            </a:r>
            <a:r>
              <a:rPr lang="zh-CN" altLang="en-US" dirty="0"/>
              <a:t>收集到</a:t>
            </a:r>
            <a:endParaRPr lang="en-US" altLang="zh-CN" dirty="0"/>
          </a:p>
          <a:p>
            <a:r>
              <a:rPr lang="en-US" altLang="zh-CN" dirty="0"/>
              <a:t>InitializeAgent() </a:t>
            </a:r>
            <a:r>
              <a:rPr lang="zh-CN" altLang="en-US" dirty="0"/>
              <a:t>初始化代理，每个代理会被执行一次，对应到</a:t>
            </a:r>
            <a:r>
              <a:rPr lang="en-US" altLang="zh-CN" dirty="0"/>
              <a:t>MonoBehaviour</a:t>
            </a:r>
            <a:r>
              <a:rPr lang="zh-CN" altLang="en-US" dirty="0"/>
              <a:t>里的生命周期是在</a:t>
            </a:r>
            <a:r>
              <a:rPr lang="en-US" altLang="zh-CN" dirty="0"/>
              <a:t>OnEnable()</a:t>
            </a:r>
            <a:r>
              <a:rPr lang="zh-CN" altLang="en-US" dirty="0"/>
              <a:t>阶段</a:t>
            </a:r>
            <a:endParaRPr lang="en-US" altLang="zh-CN" dirty="0"/>
          </a:p>
          <a:p>
            <a:r>
              <a:rPr lang="en-US" altLang="zh-CN" dirty="0"/>
              <a:t>AgentAction(vectorAction,textAction) </a:t>
            </a:r>
            <a:r>
              <a:rPr lang="zh-CN" altLang="en-US" dirty="0"/>
              <a:t>具体的动作或操作实现，例如人马的攻击就是一个动作，播放攻击动画，声效等，如果这个人马还可以被玩家控制，这里就相当于是按下攻击键，具体的实现也跟</a:t>
            </a:r>
            <a:r>
              <a:rPr lang="en-US" altLang="zh-CN" dirty="0"/>
              <a:t>Brain</a:t>
            </a:r>
            <a:r>
              <a:rPr lang="zh-CN" altLang="en-US" dirty="0"/>
              <a:t>的模式有关</a:t>
            </a:r>
            <a:endParaRPr lang="en-US" altLang="zh-CN" dirty="0"/>
          </a:p>
          <a:p>
            <a:r>
              <a:rPr lang="en-US" altLang="zh-CN" dirty="0"/>
              <a:t>AgentReset()</a:t>
            </a:r>
            <a:r>
              <a:rPr lang="en-US" altLang="zh-CN" baseline="0" dirty="0"/>
              <a:t> </a:t>
            </a:r>
            <a:r>
              <a:rPr lang="zh-CN" altLang="en-US" baseline="0" dirty="0"/>
              <a:t>完成一次训练，指定重置</a:t>
            </a:r>
            <a:r>
              <a:rPr lang="en-US" altLang="zh-CN" baseline="0" dirty="0"/>
              <a:t>Agent</a:t>
            </a:r>
            <a:r>
              <a:rPr lang="zh-CN" altLang="en-US" baseline="0" dirty="0"/>
              <a:t>的行为</a:t>
            </a:r>
            <a:endParaRPr lang="en-US" altLang="zh-CN" baseline="0" dirty="0"/>
          </a:p>
          <a:p>
            <a:r>
              <a:rPr lang="en-US" altLang="zh-CN" baseline="0" dirty="0"/>
              <a:t>AgentOnDone() </a:t>
            </a:r>
            <a:r>
              <a:rPr lang="zh-CN" altLang="en-US" baseline="0" dirty="0"/>
              <a:t>训练完成时，指定</a:t>
            </a:r>
            <a:r>
              <a:rPr lang="en-US" altLang="zh-CN" baseline="0" dirty="0"/>
              <a:t>Agent</a:t>
            </a:r>
            <a:r>
              <a:rPr lang="zh-CN" altLang="en-US" baseline="0" dirty="0"/>
              <a:t>的行为</a:t>
            </a:r>
            <a:endParaRPr lang="zh-CN" altLang="en-US" dirty="0"/>
          </a:p>
        </p:txBody>
      </p:sp>
    </p:spTree>
    <p:extLst>
      <p:ext uri="{BB962C8B-B14F-4D97-AF65-F5344CB8AC3E}">
        <p14:creationId xmlns:p14="http://schemas.microsoft.com/office/powerpoint/2010/main" val="135230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InitializeAcademy() </a:t>
            </a:r>
            <a:r>
              <a:rPr lang="zh-CN" altLang="en-US" dirty="0"/>
              <a:t>初始化</a:t>
            </a:r>
            <a:r>
              <a:rPr lang="en-US" altLang="zh-CN" dirty="0"/>
              <a:t>Academy </a:t>
            </a:r>
            <a:r>
              <a:rPr lang="zh-CN" altLang="en-US" dirty="0"/>
              <a:t>学院 在</a:t>
            </a:r>
            <a:r>
              <a:rPr lang="en-US" altLang="zh-CN" dirty="0"/>
              <a:t>MonoBehavior</a:t>
            </a:r>
            <a:r>
              <a:rPr lang="zh-CN" altLang="en-US" dirty="0"/>
              <a:t>生命周期的</a:t>
            </a:r>
            <a:r>
              <a:rPr lang="en-US" altLang="zh-CN" dirty="0"/>
              <a:t>Awake()</a:t>
            </a:r>
            <a:r>
              <a:rPr lang="zh-CN" altLang="en-US" dirty="0"/>
              <a:t>阶段调用</a:t>
            </a:r>
            <a:endParaRPr lang="en-US" altLang="zh-CN" dirty="0"/>
          </a:p>
          <a:p>
            <a:r>
              <a:rPr lang="en-US" altLang="zh-CN" dirty="0"/>
              <a:t>AcademyStep() Academy</a:t>
            </a:r>
            <a:r>
              <a:rPr lang="zh-CN" altLang="en-US" dirty="0"/>
              <a:t>每一步执行的操作 在</a:t>
            </a:r>
            <a:r>
              <a:rPr lang="en-US" altLang="zh-CN" dirty="0"/>
              <a:t>MonoBehavior</a:t>
            </a:r>
            <a:r>
              <a:rPr lang="zh-CN" altLang="en-US" dirty="0"/>
              <a:t>声明周期的</a:t>
            </a:r>
            <a:r>
              <a:rPr lang="zh-CN" altLang="en-US" baseline="0" dirty="0"/>
              <a:t> </a:t>
            </a:r>
            <a:r>
              <a:rPr lang="en-US" altLang="zh-CN" baseline="0" dirty="0"/>
              <a:t>FixedUpdate() </a:t>
            </a:r>
            <a:r>
              <a:rPr lang="zh-CN" altLang="en-US" baseline="0" dirty="0"/>
              <a:t>阶段调用，</a:t>
            </a:r>
            <a:r>
              <a:rPr lang="en-US" altLang="zh-CN" baseline="0" dirty="0"/>
              <a:t>FixedUpdate </a:t>
            </a:r>
            <a:r>
              <a:rPr lang="zh-CN" altLang="en-US" baseline="0" dirty="0"/>
              <a:t>并不是每帧调用的，而是一个固定的时间，这个时间一般比一帧长，也可以设置得比一帧小，这样在出现训练的时候，如果不用认为操作，我们可以把速度设置得特别快，来减少训练所需时间</a:t>
            </a:r>
            <a:endParaRPr lang="en-US" altLang="zh-CN" baseline="0" dirty="0"/>
          </a:p>
          <a:p>
            <a:r>
              <a:rPr lang="en-US" altLang="zh-CN" baseline="0" dirty="0"/>
              <a:t>AcademyReset() </a:t>
            </a:r>
            <a:r>
              <a:rPr lang="zh-CN" altLang="en-US" baseline="0" dirty="0"/>
              <a:t>每次训练完，重设</a:t>
            </a:r>
            <a:r>
              <a:rPr lang="en-US" altLang="zh-CN" baseline="0" dirty="0"/>
              <a:t>Academy</a:t>
            </a:r>
          </a:p>
          <a:p>
            <a:endParaRPr lang="en-US" altLang="zh-CN" baseline="0" dirty="0"/>
          </a:p>
          <a:p>
            <a:r>
              <a:rPr lang="en-US" altLang="zh-CN" baseline="0" dirty="0"/>
              <a:t>Brain </a:t>
            </a:r>
            <a:r>
              <a:rPr lang="zh-CN" altLang="en-US" baseline="0" dirty="0"/>
              <a:t>一般是不需要我们修改的</a:t>
            </a:r>
            <a:endParaRPr lang="en-US" altLang="zh-CN" baseline="0" dirty="0"/>
          </a:p>
          <a:p>
            <a:endParaRPr lang="en-US" altLang="zh-CN" baseline="0"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最终</a:t>
            </a:r>
            <a:r>
              <a:rPr lang="en-US" altLang="zh-CN" dirty="0"/>
              <a:t>Unity</a:t>
            </a:r>
            <a:r>
              <a:rPr lang="zh-CN" altLang="en-US" dirty="0"/>
              <a:t>会训练出来一个二进制的文件，再放在游戏里使用，这就是我们游戏</a:t>
            </a:r>
            <a:r>
              <a:rPr lang="en-US" altLang="zh-CN" dirty="0"/>
              <a:t>AI</a:t>
            </a:r>
            <a:r>
              <a:rPr lang="zh-CN" altLang="en-US" dirty="0"/>
              <a:t>的“大脑”</a:t>
            </a:r>
          </a:p>
        </p:txBody>
      </p:sp>
    </p:spTree>
    <p:extLst>
      <p:ext uri="{BB962C8B-B14F-4D97-AF65-F5344CB8AC3E}">
        <p14:creationId xmlns:p14="http://schemas.microsoft.com/office/powerpoint/2010/main" val="107991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Unity</a:t>
            </a:r>
            <a:r>
              <a:rPr lang="zh-CN" altLang="en-US" dirty="0"/>
              <a:t>的</a:t>
            </a:r>
            <a:r>
              <a:rPr lang="en-US" altLang="zh-CN" dirty="0"/>
              <a:t>ML-Agents</a:t>
            </a:r>
            <a:r>
              <a:rPr lang="zh-CN" altLang="en-US" dirty="0"/>
              <a:t>我们可以很方便地在游戏中使用机器学习来让我们的</a:t>
            </a:r>
            <a:r>
              <a:rPr lang="en-US" altLang="zh-CN" dirty="0"/>
              <a:t>AI</a:t>
            </a:r>
            <a:r>
              <a:rPr lang="zh-CN" altLang="en-US" dirty="0"/>
              <a:t>更智能，更多的实现细节请大家参考官方文档或者视频教程</a:t>
            </a:r>
            <a:endParaRPr lang="en-US" altLang="zh-CN" dirty="0"/>
          </a:p>
          <a:p>
            <a:r>
              <a:rPr lang="zh-CN" altLang="en-US" dirty="0"/>
              <a:t>这种方式将人工智能</a:t>
            </a:r>
            <a:r>
              <a:rPr lang="en-US" altLang="zh-CN" dirty="0"/>
              <a:t>2.0</a:t>
            </a:r>
            <a:r>
              <a:rPr lang="zh-CN" altLang="en-US" dirty="0"/>
              <a:t>应用到游戏中，应该再直观不过了</a:t>
            </a:r>
            <a:endParaRPr lang="en-US" altLang="zh-CN" dirty="0"/>
          </a:p>
          <a:p>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这里有个特别有意思的点：前面说</a:t>
            </a:r>
            <a:r>
              <a:rPr lang="en-US" altLang="zh-CN" dirty="0"/>
              <a:t>Unity</a:t>
            </a:r>
            <a:r>
              <a:rPr lang="zh-CN" altLang="en-US" dirty="0"/>
              <a:t>对</a:t>
            </a:r>
            <a:r>
              <a:rPr lang="en-US" altLang="zh-CN" dirty="0"/>
              <a:t>ML-Agents</a:t>
            </a:r>
            <a:r>
              <a:rPr lang="zh-CN" altLang="en-US" dirty="0"/>
              <a:t>的定义是用于以游戏和模拟作为环境来训练智能代理。而没有说是为了游戏中使用人工智能技术。</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因为人工智能和游戏之间也可以是反向的作用，也就是说游戏可以用来训练人工智能，最终应用到其他领域</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就像现在的无人驾驶一样，我们完全可以在类似</a:t>
            </a:r>
            <a:r>
              <a:rPr lang="en-US" altLang="zh-CN" dirty="0"/>
              <a:t>GTA5</a:t>
            </a:r>
            <a:r>
              <a:rPr lang="zh-CN" altLang="en-US" dirty="0"/>
              <a:t>这样的游戏里训练</a:t>
            </a:r>
            <a:r>
              <a:rPr lang="en-US" altLang="zh-CN" dirty="0"/>
              <a:t>AI</a:t>
            </a:r>
            <a:r>
              <a:rPr lang="zh-CN" altLang="en-US" dirty="0"/>
              <a:t>的大脑，最终应用到现实生活中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由此可见，</a:t>
            </a:r>
            <a:r>
              <a:rPr lang="en-US" altLang="zh-CN" dirty="0"/>
              <a:t>Unity </a:t>
            </a:r>
            <a:r>
              <a:rPr lang="zh-CN" altLang="en-US" dirty="0"/>
              <a:t>已经不打算做单纯的游戏引擎了，而是面向多元化发展的引擎，多扯两句</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t>Unity </a:t>
            </a:r>
            <a:r>
              <a:rPr lang="zh-CN" altLang="en-US" dirty="0"/>
              <a:t>和</a:t>
            </a:r>
            <a:r>
              <a:rPr lang="en-US" altLang="zh-CN" dirty="0"/>
              <a:t>Unreal </a:t>
            </a:r>
            <a:r>
              <a:rPr lang="zh-CN" altLang="en-US" dirty="0"/>
              <a:t>这两个商业引擎，相比游戏效果和效率，</a:t>
            </a:r>
            <a:r>
              <a:rPr lang="en-US" altLang="zh-CN" dirty="0"/>
              <a:t>Unreal</a:t>
            </a:r>
            <a:r>
              <a:rPr lang="zh-CN" altLang="en-US" dirty="0"/>
              <a:t>更胜一筹，相比开发成本和效率，</a:t>
            </a:r>
            <a:r>
              <a:rPr lang="en-US" altLang="zh-CN" dirty="0"/>
              <a:t>Unity</a:t>
            </a:r>
            <a:r>
              <a:rPr lang="zh-CN" altLang="en-US" dirty="0"/>
              <a:t>要甩</a:t>
            </a:r>
            <a:r>
              <a:rPr lang="en-US" altLang="zh-CN" dirty="0"/>
              <a:t>Unreal</a:t>
            </a:r>
            <a:r>
              <a:rPr lang="zh-CN" altLang="en-US" dirty="0"/>
              <a:t>好几条街了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针对不同的项目和目的选择不同的引擎才是最好的做法</a:t>
            </a:r>
            <a:endParaRPr lang="en-US" altLang="zh-CN" dirty="0"/>
          </a:p>
          <a:p>
            <a:endParaRPr lang="zh-CN" altLang="en-US" dirty="0"/>
          </a:p>
        </p:txBody>
      </p:sp>
    </p:spTree>
    <p:extLst>
      <p:ext uri="{BB962C8B-B14F-4D97-AF65-F5344CB8AC3E}">
        <p14:creationId xmlns:p14="http://schemas.microsoft.com/office/powerpoint/2010/main" val="3899050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不止应用于游戏内，也可以应用于游戏的开发过程，这里给大家看一下</a:t>
            </a:r>
            <a:r>
              <a:rPr lang="en-US" altLang="zh-CN" dirty="0"/>
              <a:t>Siggraph2017</a:t>
            </a:r>
            <a:r>
              <a:rPr lang="zh-CN" altLang="en-US" dirty="0"/>
              <a:t>的论文展示视频，是用机器学习来制作更逼真的动画</a:t>
            </a:r>
          </a:p>
        </p:txBody>
      </p:sp>
    </p:spTree>
    <p:extLst>
      <p:ext uri="{BB962C8B-B14F-4D97-AF65-F5344CB8AC3E}">
        <p14:creationId xmlns:p14="http://schemas.microsoft.com/office/powerpoint/2010/main" val="4107763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前面我们介绍了</a:t>
            </a:r>
            <a:r>
              <a:rPr lang="en-US" altLang="zh-CN" dirty="0"/>
              <a:t>Unity ML-Agents</a:t>
            </a:r>
            <a:r>
              <a:rPr lang="zh-CN" altLang="en-US" dirty="0"/>
              <a:t>的使用，</a:t>
            </a:r>
            <a:r>
              <a:rPr lang="en-US" altLang="zh-CN" dirty="0"/>
              <a:t>ML-Agents</a:t>
            </a:r>
            <a:r>
              <a:rPr lang="zh-CN" altLang="en-US" dirty="0"/>
              <a:t>为我们封装好了机器学习的一些内容，确实可以拿来在自己的游戏里用了，</a:t>
            </a:r>
            <a:endParaRPr lang="en-US" altLang="zh-CN" dirty="0"/>
          </a:p>
          <a:p>
            <a:r>
              <a:rPr lang="zh-CN" altLang="en-US" dirty="0"/>
              <a:t>但是必须依赖</a:t>
            </a:r>
            <a:r>
              <a:rPr lang="en-US" altLang="zh-CN" dirty="0"/>
              <a:t>Unity</a:t>
            </a:r>
            <a:r>
              <a:rPr lang="zh-CN" altLang="en-US" dirty="0"/>
              <a:t>引擎，和</a:t>
            </a:r>
            <a:r>
              <a:rPr lang="en-US" altLang="zh-CN" dirty="0"/>
              <a:t>TensorFlow</a:t>
            </a:r>
            <a:r>
              <a:rPr lang="zh-CN" altLang="en-US" dirty="0"/>
              <a:t>，可能你会发现，我们并没有接触到最核心的技术内容，只是单纯地在应用层开发</a:t>
            </a:r>
            <a:endParaRPr lang="en-US" altLang="zh-CN" dirty="0"/>
          </a:p>
          <a:p>
            <a:r>
              <a:rPr lang="zh-CN" altLang="en-US" dirty="0"/>
              <a:t>使用黑盒子固然方便，但是直接使用黑盒子是很不负责的做法，虽然不用自己写，但还是有必要大概了解一下具体的算法</a:t>
            </a:r>
            <a:endParaRPr lang="en-US" altLang="zh-CN" dirty="0"/>
          </a:p>
          <a:p>
            <a:r>
              <a:rPr lang="zh-CN" altLang="en-US" dirty="0"/>
              <a:t>这里，我给大家介绍一下机器学习的入门级问题 鸢尾花分类，分别用</a:t>
            </a:r>
            <a:r>
              <a:rPr lang="en-US" altLang="zh-CN" dirty="0"/>
              <a:t>TensorFlow</a:t>
            </a:r>
            <a:r>
              <a:rPr lang="zh-CN" altLang="en-US" dirty="0"/>
              <a:t>和自己实现一个</a:t>
            </a:r>
            <a:r>
              <a:rPr lang="en-US" altLang="zh-CN" sz="800" b="0" i="0" dirty="0">
                <a:solidFill>
                  <a:schemeClr val="tx1"/>
                </a:solidFill>
                <a:effectLst/>
                <a:latin typeface="Helvetica Neue"/>
                <a:ea typeface="Helvetica Neue"/>
                <a:cs typeface="Helvetica Neue"/>
                <a:sym typeface="Helvetica Neue"/>
              </a:rPr>
              <a:t>K-</a:t>
            </a:r>
            <a:r>
              <a:rPr lang="zh-CN" altLang="en-US" sz="800" b="0" i="0" dirty="0">
                <a:solidFill>
                  <a:schemeClr val="tx1"/>
                </a:solidFill>
                <a:effectLst/>
                <a:latin typeface="Helvetica Neue"/>
                <a:ea typeface="Helvetica Neue"/>
                <a:cs typeface="Helvetica Neue"/>
                <a:sym typeface="Helvetica Neue"/>
              </a:rPr>
              <a:t>近邻算法的简化版</a:t>
            </a:r>
            <a:r>
              <a:rPr lang="zh-CN" altLang="en-US" dirty="0"/>
              <a:t>来实现</a:t>
            </a:r>
            <a:endParaRPr lang="en-US" altLang="zh-CN" dirty="0"/>
          </a:p>
        </p:txBody>
      </p:sp>
    </p:spTree>
    <p:extLst>
      <p:ext uri="{BB962C8B-B14F-4D97-AF65-F5344CB8AC3E}">
        <p14:creationId xmlns:p14="http://schemas.microsoft.com/office/powerpoint/2010/main" val="2875428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鸢尾花分类问题，我们这里的分类不涉及图像识别，所以这些数据都是实现采集好的，如果能把图像识别加进来的话，就能更好的获取数据了</a:t>
            </a:r>
            <a:endParaRPr lang="en-US" altLang="zh-CN" dirty="0"/>
          </a:p>
          <a:p>
            <a:pPr latinLnBrk="1"/>
            <a:r>
              <a:rPr lang="zh-CN" altLang="en-US" dirty="0"/>
              <a:t>鸢尾花有个四个植物特征：</a:t>
            </a:r>
            <a:r>
              <a:rPr lang="zh-CN" altLang="en-US" sz="800" b="0" i="0" dirty="0">
                <a:solidFill>
                  <a:schemeClr val="tx1"/>
                </a:solidFill>
                <a:effectLst/>
                <a:latin typeface="Helvetica Neue"/>
                <a:ea typeface="Helvetica Neue"/>
                <a:cs typeface="Helvetica Neue"/>
                <a:sym typeface="Helvetica Neue"/>
              </a:rPr>
              <a:t>花萼长度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花萼宽度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花瓣宽度</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一个标签 ：山鸢尾、变色鸢尾、维吉尼亚鸢尾 </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我们分别用</a:t>
            </a:r>
            <a:r>
              <a:rPr lang="en-US" altLang="zh-CN" sz="800" b="0" i="0" dirty="0">
                <a:solidFill>
                  <a:schemeClr val="tx1"/>
                </a:solidFill>
                <a:effectLst/>
                <a:latin typeface="Helvetica Neue"/>
                <a:ea typeface="Helvetica Neue"/>
                <a:cs typeface="Helvetica Neue"/>
                <a:sym typeface="Helvetica Neue"/>
              </a:rPr>
              <a:t>0 1 2</a:t>
            </a:r>
          </a:p>
          <a:p>
            <a:pPr latinLnBrk="1"/>
            <a:r>
              <a:rPr lang="zh-CN" altLang="en-US" sz="800" b="0" i="0" dirty="0">
                <a:solidFill>
                  <a:schemeClr val="tx1"/>
                </a:solidFill>
                <a:effectLst/>
                <a:latin typeface="Helvetica Neue"/>
                <a:ea typeface="Helvetica Neue"/>
                <a:cs typeface="Helvetica Neue"/>
                <a:sym typeface="Helvetica Neue"/>
              </a:rPr>
              <a:t>我们要做的就是使用机器学习，根据这四个特征，来得到相应的标签</a:t>
            </a:r>
          </a:p>
          <a:p>
            <a:endParaRPr lang="zh-CN" altLang="en-US" dirty="0"/>
          </a:p>
        </p:txBody>
      </p:sp>
    </p:spTree>
    <p:extLst>
      <p:ext uri="{BB962C8B-B14F-4D97-AF65-F5344CB8AC3E}">
        <p14:creationId xmlns:p14="http://schemas.microsoft.com/office/powerpoint/2010/main" val="385649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获取鸢尾花的测量数据有很多种方法，最简单就是引入现有的数据，这里我使用的是</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这个库里的数据，</a:t>
            </a:r>
            <a:endParaRPr lang="en-US" altLang="zh-CN" dirty="0"/>
          </a:p>
          <a:p>
            <a:r>
              <a:rPr lang="zh-CN" altLang="en-US" dirty="0"/>
              <a:t>最笨的办法就是，你自己采集真实数据，不过我想，应该没有人会为了一个</a:t>
            </a:r>
            <a:r>
              <a:rPr lang="en-US" altLang="zh-CN" dirty="0"/>
              <a:t>Demo</a:t>
            </a:r>
            <a:r>
              <a:rPr lang="zh-CN" altLang="en-US" dirty="0"/>
              <a:t>这样做</a:t>
            </a:r>
            <a:endParaRPr lang="en-US" altLang="zh-CN" dirty="0"/>
          </a:p>
          <a:p>
            <a:r>
              <a:rPr lang="zh-CN" altLang="en-US" dirty="0"/>
              <a:t>这里顺便介绍一下 </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这个库，后面这个是官网地址</a:t>
            </a:r>
            <a:endParaRPr lang="en-US" altLang="zh-CN" dirty="0"/>
          </a:p>
          <a:p>
            <a:r>
              <a:rPr lang="zh-CN" altLang="en-US" dirty="0"/>
              <a:t>还有一个会特别用到的库 </a:t>
            </a:r>
            <a:r>
              <a:rPr lang="en-US" altLang="zh-CN" dirty="0"/>
              <a:t>SciPy</a:t>
            </a: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是一个高级的科学计算库，它和</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联系很密切，</a:t>
            </a:r>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一般都是操控</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数组来进行科学计算，所以可以说是基于</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之上了。</a:t>
            </a:r>
            <a:endParaRPr lang="en-US" altLang="zh-CN" sz="800" b="0" i="0" dirty="0">
              <a:solidFill>
                <a:schemeClr val="tx1"/>
              </a:solidFill>
              <a:effectLst/>
              <a:latin typeface="Helvetica Neue"/>
              <a:ea typeface="Helvetica Neue"/>
              <a:cs typeface="Helvetica Neue"/>
              <a:sym typeface="Helvetica Neue"/>
            </a:endParaRP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有很多子模块可以应对不同的应用，例如插值运算，优化算法、图像处理、数学统计等。</a:t>
            </a:r>
            <a:endParaRPr lang="en-US" altLang="zh-CN" sz="800" b="0" i="0" dirty="0">
              <a:solidFill>
                <a:schemeClr val="tx1"/>
              </a:solidFill>
              <a:effectLst/>
              <a:latin typeface="Helvetica Neue"/>
              <a:ea typeface="Helvetica Neue"/>
              <a:cs typeface="Helvetica Neue"/>
              <a:sym typeface="Helvetica Neue"/>
            </a:endParaRPr>
          </a:p>
          <a:p>
            <a:r>
              <a:rPr lang="zh-CN" altLang="en-US" dirty="0"/>
              <a:t>这两个库是机器学习比较常用的两个库</a:t>
            </a:r>
            <a:endParaRPr lang="en-US" altLang="zh-CN" dirty="0"/>
          </a:p>
          <a:p>
            <a:endParaRPr lang="en-US" altLang="zh-CN" dirty="0"/>
          </a:p>
          <a:p>
            <a:r>
              <a:rPr lang="zh-CN" altLang="en-US" dirty="0"/>
              <a:t>我们可以先看看获取到的数据</a:t>
            </a:r>
            <a:endParaRPr lang="en-US" altLang="zh-CN" dirty="0"/>
          </a:p>
          <a:p>
            <a:r>
              <a:rPr lang="zh-CN" altLang="en-US" dirty="0"/>
              <a:t>这里为了方便显示，我把中间的</a:t>
            </a:r>
            <a:r>
              <a:rPr lang="en-US" altLang="zh-CN" dirty="0"/>
              <a:t>Data</a:t>
            </a:r>
            <a:r>
              <a:rPr lang="zh-CN" altLang="en-US" dirty="0"/>
              <a:t>数据省略了</a:t>
            </a:r>
            <a:endParaRPr lang="en-US" altLang="zh-CN" dirty="0"/>
          </a:p>
          <a:p>
            <a:endParaRPr lang="zh-CN" altLang="en-US" dirty="0"/>
          </a:p>
        </p:txBody>
      </p:sp>
    </p:spTree>
    <p:extLst>
      <p:ext uri="{BB962C8B-B14F-4D97-AF65-F5344CB8AC3E}">
        <p14:creationId xmlns:p14="http://schemas.microsoft.com/office/powerpoint/2010/main" val="4213681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我们先使用</a:t>
            </a:r>
            <a:r>
              <a:rPr lang="en-US" altLang="zh-CN" dirty="0"/>
              <a:t>TensorFlow</a:t>
            </a:r>
            <a:r>
              <a:rPr lang="zh-CN" altLang="en-US" dirty="0"/>
              <a:t>里提供的</a:t>
            </a:r>
            <a:r>
              <a:rPr lang="en-US" altLang="zh-CN" dirty="0"/>
              <a:t>DNNClassifier </a:t>
            </a:r>
            <a:r>
              <a:rPr lang="zh-CN" altLang="en-US" dirty="0"/>
              <a:t>也就是深度神经网络分类器来实现</a:t>
            </a:r>
            <a:endParaRPr lang="en-US" altLang="zh-CN" dirty="0"/>
          </a:p>
          <a:p>
            <a:r>
              <a:rPr lang="zh-CN" altLang="en-US" dirty="0"/>
              <a:t>和</a:t>
            </a:r>
            <a:r>
              <a:rPr lang="en-US" altLang="zh-CN" dirty="0"/>
              <a:t>Unity</a:t>
            </a:r>
            <a:r>
              <a:rPr lang="zh-CN" altLang="en-US" dirty="0"/>
              <a:t>的使用比较类似</a:t>
            </a:r>
            <a:endParaRPr lang="en-US" altLang="zh-CN" dirty="0"/>
          </a:p>
          <a:p>
            <a:r>
              <a:rPr lang="zh-CN" altLang="en-US" dirty="0"/>
              <a:t>分为三个步骤 构建环境，训练分类器，使用分类器，这里多了一个验证测试结果，因为在</a:t>
            </a:r>
            <a:r>
              <a:rPr lang="en-US" altLang="zh-CN" dirty="0"/>
              <a:t>Unity</a:t>
            </a:r>
            <a:r>
              <a:rPr lang="zh-CN" altLang="en-US" dirty="0"/>
              <a:t>里会比较直观地看到结果，这里就需要自己验证一下</a:t>
            </a:r>
            <a:endParaRPr lang="en-US" altLang="zh-CN" dirty="0"/>
          </a:p>
          <a:p>
            <a:r>
              <a:rPr lang="zh-CN" altLang="en-US" dirty="0"/>
              <a:t>为了训练和测试，我们需要随机地把数据分成两份，我们设特征为</a:t>
            </a:r>
            <a:r>
              <a:rPr lang="en-US" altLang="zh-CN" dirty="0"/>
              <a:t>x ,</a:t>
            </a:r>
            <a:r>
              <a:rPr lang="zh-CN" altLang="en-US" dirty="0"/>
              <a:t>标签为</a:t>
            </a:r>
            <a:r>
              <a:rPr lang="en-US" altLang="zh-CN" dirty="0"/>
              <a:t>y</a:t>
            </a:r>
          </a:p>
          <a:p>
            <a:r>
              <a:rPr lang="zh-CN" altLang="en-US" dirty="0"/>
              <a:t>这里直接调用</a:t>
            </a:r>
            <a:r>
              <a:rPr lang="en-US" altLang="zh-CN" dirty="0">
                <a:solidFill>
                  <a:schemeClr val="bg1"/>
                </a:solidFill>
              </a:rPr>
              <a:t>scikit-learn </a:t>
            </a:r>
            <a:r>
              <a:rPr lang="zh-CN" altLang="en-US" dirty="0">
                <a:solidFill>
                  <a:schemeClr val="bg1"/>
                </a:solidFill>
              </a:rPr>
              <a:t>里面的函数，非常方便，这里的</a:t>
            </a:r>
            <a:r>
              <a:rPr lang="en-US" altLang="zh-CN" dirty="0">
                <a:solidFill>
                  <a:schemeClr val="bg1"/>
                </a:solidFill>
              </a:rPr>
              <a:t>test_size </a:t>
            </a:r>
            <a:r>
              <a:rPr lang="zh-CN" altLang="en-US" dirty="0">
                <a:solidFill>
                  <a:schemeClr val="bg1"/>
                </a:solidFill>
              </a:rPr>
              <a:t>表示你想要的</a:t>
            </a:r>
            <a:endParaRPr lang="zh-CN" altLang="en-US" dirty="0"/>
          </a:p>
        </p:txBody>
      </p:sp>
    </p:spTree>
    <p:extLst>
      <p:ext uri="{BB962C8B-B14F-4D97-AF65-F5344CB8AC3E}">
        <p14:creationId xmlns:p14="http://schemas.microsoft.com/office/powerpoint/2010/main" val="22287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50000"/>
              </a:lnSpc>
              <a:buFontTx/>
              <a:buNone/>
            </a:pPr>
            <a:r>
              <a:rPr lang="zh-CN" altLang="en-US" dirty="0">
                <a:solidFill>
                  <a:schemeClr val="bg1"/>
                </a:solidFill>
              </a:rPr>
              <a:t>我这里构建环境主要分为四步</a:t>
            </a:r>
            <a:endParaRPr lang="en-US" altLang="zh-CN" dirty="0">
              <a:solidFill>
                <a:schemeClr val="bg1"/>
              </a:solidFill>
            </a:endParaRPr>
          </a:p>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 这里分来数据我直接使用了</a:t>
            </a:r>
            <a:r>
              <a:rPr lang="en-US" altLang="zh-CN" dirty="0">
                <a:solidFill>
                  <a:schemeClr val="bg1"/>
                </a:solidFill>
              </a:rPr>
              <a:t>sklearn </a:t>
            </a:r>
            <a:r>
              <a:rPr lang="zh-CN" altLang="en-US" dirty="0">
                <a:solidFill>
                  <a:schemeClr val="bg1"/>
                </a:solidFill>
              </a:rPr>
              <a:t>里面的函数，很方便地实现</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213499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训练分类器、应用分类器以及对比测试结果，这部分大家直接看代码就一目了然了</a:t>
            </a:r>
            <a:endParaRPr lang="en-US" altLang="zh-CN" dirty="0"/>
          </a:p>
          <a:p>
            <a:r>
              <a:rPr lang="zh-CN" altLang="en-US" dirty="0"/>
              <a:t>这里比较有意思的是，我训练出来的分类器数据结构跟</a:t>
            </a:r>
            <a:r>
              <a:rPr lang="en-US" altLang="zh-CN" dirty="0"/>
              <a:t>Unity</a:t>
            </a:r>
            <a:r>
              <a:rPr lang="zh-CN" altLang="en-US" baseline="0" dirty="0"/>
              <a:t> </a:t>
            </a:r>
            <a:r>
              <a:rPr lang="en-US" altLang="zh-CN" baseline="0" dirty="0"/>
              <a:t>ML-Agents</a:t>
            </a:r>
            <a:r>
              <a:rPr lang="zh-CN" altLang="en-US" baseline="0" dirty="0"/>
              <a:t>训练出来的一样的</a:t>
            </a:r>
            <a:endParaRPr lang="en-US" altLang="zh-CN" baseline="0" dirty="0"/>
          </a:p>
          <a:p>
            <a:endParaRPr lang="en-US" altLang="zh-CN" baseline="0" dirty="0"/>
          </a:p>
          <a:p>
            <a:r>
              <a:rPr lang="zh-CN" altLang="en-US" baseline="0" dirty="0"/>
              <a:t>我这里最终运行出来的准确率是</a:t>
            </a:r>
            <a:r>
              <a:rPr lang="en-US" altLang="zh-CN" baseline="0" dirty="0"/>
              <a:t>97.33%</a:t>
            </a:r>
            <a:r>
              <a:rPr lang="zh-CN" altLang="en-US" baseline="0" dirty="0"/>
              <a:t> 也就是说，再来一个未知的数据，预测出来的结果，我基于</a:t>
            </a:r>
            <a:r>
              <a:rPr lang="en-US" altLang="zh-CN" baseline="0" dirty="0"/>
              <a:t>97.3%</a:t>
            </a:r>
            <a:r>
              <a:rPr lang="zh-CN" altLang="en-US" baseline="0" dirty="0"/>
              <a:t>的概率相信它的结果</a:t>
            </a:r>
            <a:endParaRPr lang="en-US" altLang="zh-CN" baseline="0" dirty="0"/>
          </a:p>
          <a:p>
            <a:r>
              <a:rPr lang="zh-CN" altLang="en-US" baseline="0" dirty="0"/>
              <a:t>这就是我第一部分提到的基于概率的相信</a:t>
            </a:r>
            <a:endParaRPr lang="en-US" altLang="zh-CN" baseline="0" dirty="0"/>
          </a:p>
          <a:p>
            <a:r>
              <a:rPr lang="zh-CN" altLang="en-US" baseline="0" dirty="0"/>
              <a:t>每个人每次运行的结果都有可能是不同的</a:t>
            </a:r>
            <a:endParaRPr lang="zh-CN" altLang="en-US" dirty="0"/>
          </a:p>
        </p:txBody>
      </p:sp>
    </p:spTree>
    <p:extLst>
      <p:ext uri="{BB962C8B-B14F-4D97-AF65-F5344CB8AC3E}">
        <p14:creationId xmlns:p14="http://schemas.microsoft.com/office/powerpoint/2010/main" val="2788251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可能你会觉得，我使用</a:t>
            </a:r>
            <a:r>
              <a:rPr lang="en-US" altLang="zh-CN" dirty="0"/>
              <a:t>TensorFlow</a:t>
            </a:r>
            <a:r>
              <a:rPr lang="zh-CN" altLang="en-US" dirty="0"/>
              <a:t>实现的机器学习案例，还是依靠别人的东西，没有抓住核心，如果你打算研究清楚更本质的问题，</a:t>
            </a:r>
            <a:endParaRPr lang="en-US" altLang="zh-CN" dirty="0"/>
          </a:p>
          <a:p>
            <a:r>
              <a:rPr lang="zh-CN" altLang="en-US" dirty="0"/>
              <a:t>那就必须去看机器学习相关的算法实现了，这里我给大家介绍一个非常简单的算法，叫做</a:t>
            </a:r>
            <a:r>
              <a:rPr lang="en-US" altLang="zh-CN" dirty="0"/>
              <a:t>K</a:t>
            </a:r>
            <a:r>
              <a:rPr lang="zh-CN" altLang="en-US" dirty="0"/>
              <a:t>近邻算法的简化版，来解决我们的鸢尾花分类问题</a:t>
            </a:r>
            <a:endParaRPr lang="en-US" altLang="zh-CN" dirty="0"/>
          </a:p>
          <a:p>
            <a:r>
              <a:rPr lang="zh-CN" altLang="en-US" dirty="0"/>
              <a:t>你会发现，原来算法也没那么难，科学家也是人，他们遇到问题的时候也会跟我们有一样的思路</a:t>
            </a:r>
            <a:endParaRPr lang="en-US" altLang="zh-CN" dirty="0"/>
          </a:p>
          <a:p>
            <a:endParaRPr lang="en-US" altLang="zh-CN" dirty="0"/>
          </a:p>
          <a:p>
            <a:r>
              <a:rPr lang="zh-CN" altLang="en-US" dirty="0"/>
              <a:t>假设，在一个平面内，有一些绿色的点，和红色的点，这是他们的标签，他们是红色还是绿色，取决于</a:t>
            </a:r>
            <a:r>
              <a:rPr lang="en-US" altLang="zh-CN" dirty="0"/>
              <a:t>x</a:t>
            </a:r>
            <a:r>
              <a:rPr lang="zh-CN" altLang="en-US" dirty="0"/>
              <a:t>坐标和</a:t>
            </a:r>
            <a:r>
              <a:rPr lang="en-US" altLang="zh-CN" dirty="0"/>
              <a:t>y</a:t>
            </a:r>
            <a:r>
              <a:rPr lang="zh-CN" altLang="en-US" dirty="0"/>
              <a:t>坐标，这就这些点的特征</a:t>
            </a:r>
            <a:endParaRPr lang="en-US" altLang="zh-CN" dirty="0"/>
          </a:p>
          <a:p>
            <a:r>
              <a:rPr lang="zh-CN" altLang="en-US" dirty="0"/>
              <a:t>机器学习的目的就是有一个新的点，我们从来没有接触过，就是图上灰色的点，要判断它是红色还是绿色</a:t>
            </a:r>
            <a:endParaRPr lang="en-US" altLang="zh-CN" dirty="0"/>
          </a:p>
          <a:p>
            <a:r>
              <a:rPr lang="zh-CN" altLang="en-US" dirty="0"/>
              <a:t>近邻算法就是其中最简单的算法之一</a:t>
            </a:r>
            <a:endParaRPr lang="en-US" altLang="zh-CN" dirty="0"/>
          </a:p>
          <a:p>
            <a:r>
              <a:rPr lang="zh-CN" altLang="en-US" dirty="0"/>
              <a:t>首先在我们已有的点的数据中，找到距离这个新的未知的点最近的点，我们就预测这个点的颜色就是未知点的颜色</a:t>
            </a:r>
            <a:endParaRPr lang="en-US" altLang="zh-CN" dirty="0"/>
          </a:p>
          <a:p>
            <a:r>
              <a:rPr lang="zh-CN" altLang="en-US" dirty="0"/>
              <a:t>假如在中间有一个点，它距离红色和绿色一样，那我们就不知道怎么判断了，有一种方法可以打破僵局，就是随机判断，或者先来后到</a:t>
            </a:r>
            <a:endParaRPr lang="en-US" altLang="zh-CN" dirty="0"/>
          </a:p>
          <a:p>
            <a:r>
              <a:rPr lang="zh-CN" altLang="en-US" dirty="0"/>
              <a:t>这样做的话就会导致预测结果的准确率降低，我们可以考虑距离它最近的</a:t>
            </a:r>
            <a:r>
              <a:rPr lang="en-US" altLang="zh-CN" dirty="0"/>
              <a:t>K</a:t>
            </a:r>
            <a:r>
              <a:rPr lang="zh-CN" altLang="en-US" dirty="0"/>
              <a:t>个点，绿色和红色占的的比例更大</a:t>
            </a:r>
            <a:endParaRPr lang="en-US" altLang="zh-CN" dirty="0"/>
          </a:p>
          <a:p>
            <a:r>
              <a:rPr lang="zh-CN" altLang="en-US" dirty="0"/>
              <a:t>这就是</a:t>
            </a:r>
            <a:r>
              <a:rPr lang="en-US" altLang="zh-CN" dirty="0"/>
              <a:t>K</a:t>
            </a:r>
            <a:r>
              <a:rPr lang="zh-CN" altLang="en-US" dirty="0"/>
              <a:t>近邻算法的基本思想，当然它很有很多细节，不过对我接下来的实现已经足够了</a:t>
            </a:r>
            <a:endParaRPr lang="en-US" altLang="zh-CN" dirty="0"/>
          </a:p>
          <a:p>
            <a:endParaRPr lang="en-US" altLang="zh-CN" dirty="0"/>
          </a:p>
          <a:p>
            <a:r>
              <a:rPr lang="zh-CN" altLang="en-US" dirty="0"/>
              <a:t>我就实现一个最简单的，当</a:t>
            </a:r>
            <a:r>
              <a:rPr lang="en-US" altLang="zh-CN" dirty="0"/>
              <a:t>K=1</a:t>
            </a:r>
            <a:r>
              <a:rPr lang="zh-CN" altLang="en-US" dirty="0"/>
              <a:t>的时候的，</a:t>
            </a:r>
            <a:r>
              <a:rPr lang="en-US" altLang="zh-CN" dirty="0"/>
              <a:t>K</a:t>
            </a:r>
            <a:r>
              <a:rPr lang="zh-CN" altLang="en-US" dirty="0"/>
              <a:t>近邻算法</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68172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那我就考虑如何计算两个点之间的距离，有一个公式叫做 欧几里得距离公式</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就是类似大家所熟知的勾股定理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你可以认为</a:t>
            </a:r>
            <a:r>
              <a:rPr lang="en-US" altLang="zh-CN" dirty="0"/>
              <a:t>x2-x1</a:t>
            </a:r>
            <a:r>
              <a:rPr lang="zh-CN" altLang="en-US" dirty="0"/>
              <a:t>是第一个特征之间的区别，</a:t>
            </a:r>
            <a:r>
              <a:rPr lang="en-US" altLang="zh-CN" dirty="0"/>
              <a:t>y2-y1</a:t>
            </a:r>
            <a:r>
              <a:rPr lang="zh-CN" altLang="en-US" dirty="0"/>
              <a:t>是第二个特征之间的区别</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根据欧式距离算出来的就是他们之间的差异</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当我们有第三个特征的时候，可以想象在一个立方体中的距离</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当我们有四个特征，甚至更多特征的时候，我们已经很难想象了，处在一个超立方体中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还好数学不会受到人想象力的影响，这个公式在高维空间下依然成立</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endParaRPr lang="zh-CN" altLang="en-US" dirty="0"/>
          </a:p>
        </p:txBody>
      </p:sp>
    </p:spTree>
    <p:extLst>
      <p:ext uri="{BB962C8B-B14F-4D97-AF65-F5344CB8AC3E}">
        <p14:creationId xmlns:p14="http://schemas.microsoft.com/office/powerpoint/2010/main" val="332130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明白实现原理之后，写代码就非常简单了</a:t>
            </a:r>
            <a:endParaRPr lang="en-US" altLang="zh-CN" dirty="0"/>
          </a:p>
          <a:p>
            <a:r>
              <a:rPr lang="zh-CN" altLang="en-US" dirty="0"/>
              <a:t>这里值得注意的是，计算距离是使用</a:t>
            </a:r>
            <a:r>
              <a:rPr lang="en-US" altLang="zh-CN" dirty="0"/>
              <a:t>scipy</a:t>
            </a:r>
            <a:r>
              <a:rPr lang="zh-CN" altLang="en-US" dirty="0"/>
              <a:t>里面的</a:t>
            </a:r>
            <a:r>
              <a:rPr lang="en-US" altLang="zh-CN" dirty="0"/>
              <a:t>distance</a:t>
            </a:r>
            <a:r>
              <a:rPr lang="zh-CN" altLang="en-US" dirty="0"/>
              <a:t>函数，不用我们去考虑多维的情况</a:t>
            </a:r>
            <a:endParaRPr lang="en-US" altLang="zh-CN" dirty="0"/>
          </a:p>
          <a:p>
            <a:r>
              <a:rPr lang="zh-CN" altLang="en-US" dirty="0"/>
              <a:t>以及最后比较测试结果的代码可以使用</a:t>
            </a:r>
            <a:r>
              <a:rPr lang="en-US" altLang="zh-CN" dirty="0"/>
              <a:t>sklearn</a:t>
            </a:r>
            <a:r>
              <a:rPr lang="zh-CN" altLang="en-US" dirty="0"/>
              <a:t>里面的函数来代替，更加简练</a:t>
            </a:r>
            <a:endParaRPr lang="en-US" altLang="zh-CN" dirty="0"/>
          </a:p>
          <a:p>
            <a:endParaRPr lang="en-US" altLang="zh-CN" dirty="0"/>
          </a:p>
          <a:p>
            <a:r>
              <a:rPr lang="zh-CN" altLang="en-US" dirty="0"/>
              <a:t>最终预测结果的准确率也有</a:t>
            </a:r>
            <a:r>
              <a:rPr lang="en-US" altLang="zh-CN" dirty="0"/>
              <a:t>90%</a:t>
            </a:r>
            <a:r>
              <a:rPr lang="zh-CN" altLang="en-US" dirty="0"/>
              <a:t>以上</a:t>
            </a:r>
          </a:p>
        </p:txBody>
      </p:sp>
    </p:spTree>
    <p:extLst>
      <p:ext uri="{BB962C8B-B14F-4D97-AF65-F5344CB8AC3E}">
        <p14:creationId xmlns:p14="http://schemas.microsoft.com/office/powerpoint/2010/main" val="151872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总结一下人工智能的框架，从一开始我们对信息处理和自然现象的研究，得到数学公式和理学规律，在此基础上归纳出算法模型</a:t>
            </a:r>
            <a:r>
              <a:rPr lang="en-US" altLang="zh-CN" dirty="0"/>
              <a:t>TensorFlow</a:t>
            </a:r>
            <a:r>
              <a:rPr lang="zh-CN" altLang="en-US" dirty="0"/>
              <a:t>，在</a:t>
            </a:r>
            <a:r>
              <a:rPr lang="en-US" altLang="zh-CN" dirty="0"/>
              <a:t>TensorFlow </a:t>
            </a:r>
            <a:r>
              <a:rPr lang="zh-CN" altLang="en-US" dirty="0"/>
              <a:t>上又做出引擎架构</a:t>
            </a:r>
            <a:r>
              <a:rPr lang="en-US" altLang="zh-CN" dirty="0"/>
              <a:t>Unity ML-Agents</a:t>
            </a:r>
            <a:r>
              <a:rPr lang="zh-CN" altLang="en-US" dirty="0"/>
              <a:t>，</a:t>
            </a:r>
            <a:endParaRPr lang="en-US" altLang="zh-CN" dirty="0"/>
          </a:p>
          <a:p>
            <a:r>
              <a:rPr lang="zh-CN" altLang="en-US" dirty="0"/>
              <a:t>然后开发出我们的应用，最终面向用户获取他们的数据。实际上大部分与机器学习人工智能相关的工作都是引擎层和应用层，真正行业内执牛耳者，都是在研究算法模型，想要颠覆现有的算法模型，</a:t>
            </a:r>
            <a:endParaRPr lang="en-US" altLang="zh-CN" dirty="0"/>
          </a:p>
          <a:p>
            <a:r>
              <a:rPr lang="zh-CN" altLang="en-US" dirty="0"/>
              <a:t>那就只有推动基础的数学和物理。</a:t>
            </a:r>
            <a:endParaRPr lang="en-US" altLang="zh-CN" dirty="0"/>
          </a:p>
          <a:p>
            <a:r>
              <a:rPr lang="zh-CN" altLang="en-US" dirty="0"/>
              <a:t>这个架构是连接学术和商业的桥梁，找准自己的定位才能更好地应对人工智能时代地冲击</a:t>
            </a:r>
            <a:endParaRPr lang="en-US" altLang="zh-CN" dirty="0"/>
          </a:p>
        </p:txBody>
      </p:sp>
    </p:spTree>
    <p:extLst>
      <p:ext uri="{BB962C8B-B14F-4D97-AF65-F5344CB8AC3E}">
        <p14:creationId xmlns:p14="http://schemas.microsoft.com/office/powerpoint/2010/main" val="993046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Q&amp;A</a:t>
            </a:r>
            <a:r>
              <a:rPr lang="zh-CN" altLang="en-US" dirty="0"/>
              <a:t>环节</a:t>
            </a:r>
          </a:p>
        </p:txBody>
      </p:sp>
    </p:spTree>
    <p:extLst>
      <p:ext uri="{BB962C8B-B14F-4D97-AF65-F5344CB8AC3E}">
        <p14:creationId xmlns:p14="http://schemas.microsoft.com/office/powerpoint/2010/main" val="202747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这些内容，都是我在看百度出的</a:t>
            </a:r>
            <a:r>
              <a:rPr lang="en-US" altLang="zh-CN" dirty="0"/>
              <a:t>《</a:t>
            </a:r>
            <a:r>
              <a:rPr lang="zh-CN" altLang="en-US" dirty="0"/>
              <a:t>机器学习的思考故事</a:t>
            </a:r>
            <a:r>
              <a:rPr lang="en-US" altLang="zh-CN" dirty="0"/>
              <a:t>》</a:t>
            </a:r>
            <a:r>
              <a:rPr lang="zh-CN" altLang="en-US" dirty="0"/>
              <a:t>这个视频教程时，听到的，觉得很有意思，就拿来分享一下</a:t>
            </a:r>
            <a:endParaRPr lang="en-US" altLang="zh-CN" dirty="0"/>
          </a:p>
          <a:p>
            <a:r>
              <a:rPr lang="en-US" altLang="zh-CN" dirty="0"/>
              <a:t>1</a:t>
            </a:r>
            <a:r>
              <a:rPr lang="zh-CN" altLang="en-US" dirty="0"/>
              <a:t>、人工智能的好坏，其实是跟样本有很大关系，其实人也是这样，你只有接触到更多正向的样本，你才会有更正确的判断</a:t>
            </a:r>
            <a:endParaRPr lang="en-US" altLang="zh-CN" dirty="0"/>
          </a:p>
          <a:p>
            <a:r>
              <a:rPr lang="zh-CN" altLang="en-US" dirty="0"/>
              <a:t>例如小孩，你要让他好好学习，好好学习的目的是为了让他接触到更多正向样本，给他建立一个学习好就有奖励这样正向的反馈让他能够在以后的生活中做出正确的选择</a:t>
            </a:r>
            <a:endParaRPr lang="en-US" altLang="zh-CN" dirty="0"/>
          </a:p>
          <a:p>
            <a:r>
              <a:rPr lang="en-US" altLang="zh-CN" dirty="0"/>
              <a:t>2</a:t>
            </a:r>
            <a:r>
              <a:rPr lang="zh-CN" altLang="en-US" dirty="0"/>
              <a:t>、一个企业如果想把人工智能技术应用起来，一定是全部的人都具备人工智能的思维，数据、模型、业务、需求，整个产业链的各个环节，所以说我们做技术的，</a:t>
            </a:r>
            <a:endParaRPr lang="en-US" altLang="zh-CN" dirty="0"/>
          </a:p>
          <a:p>
            <a:r>
              <a:rPr lang="zh-CN" altLang="en-US" dirty="0"/>
              <a:t>再怎么研究也只能把人工智能机器学习，推到游戏里面，只有策划、市场、运营、项目管理各方面努力，才能把人工智能推到游戏产业中来</a:t>
            </a:r>
            <a:endParaRPr lang="en-US" altLang="zh-CN" dirty="0"/>
          </a:p>
          <a:p>
            <a:r>
              <a:rPr lang="en-US" altLang="zh-CN" dirty="0"/>
              <a:t>3</a:t>
            </a:r>
            <a:r>
              <a:rPr lang="zh-CN" altLang="en-US" dirty="0"/>
              <a:t>、技术永远不可能是黑科技，想想看五六年前，做游戏很少有人听过</a:t>
            </a:r>
            <a:r>
              <a:rPr lang="en-US" altLang="zh-CN" dirty="0"/>
              <a:t>PBR</a:t>
            </a:r>
            <a:r>
              <a:rPr lang="zh-CN" altLang="en-US" dirty="0"/>
              <a:t>的概念，但是现在的游戏</a:t>
            </a:r>
            <a:r>
              <a:rPr lang="en-US" altLang="zh-CN" dirty="0"/>
              <a:t>PBR</a:t>
            </a:r>
            <a:r>
              <a:rPr lang="zh-CN" altLang="en-US" dirty="0"/>
              <a:t>都是标配了，今天可能人工智能用的人很少，以后可能什么都是人工智能</a:t>
            </a:r>
            <a:endParaRPr lang="en-US" altLang="zh-CN" dirty="0"/>
          </a:p>
          <a:p>
            <a:r>
              <a:rPr lang="zh-CN" altLang="en-US" dirty="0"/>
              <a:t>参与的，因为人工智能就是处理信息，任何一个行业甚至任何一个生物，都离不开信息处理。但是我们要一直追赶新技术吗？</a:t>
            </a:r>
            <a:endParaRPr lang="en-US" altLang="zh-CN" dirty="0"/>
          </a:p>
          <a:p>
            <a:r>
              <a:rPr lang="zh-CN" altLang="en-US" dirty="0"/>
              <a:t>其实技术只是一时的黑科技，长久支持一个企业发展的核心，应该是数据，就像腾讯在</a:t>
            </a:r>
            <a:r>
              <a:rPr lang="en-US" altLang="zh-CN" dirty="0"/>
              <a:t>2000</a:t>
            </a:r>
            <a:r>
              <a:rPr lang="zh-CN" altLang="en-US" dirty="0"/>
              <a:t>年的时候，可能他的通信技术是领先的黑科技，它成功把这种技术带到业务中，接触更多用户</a:t>
            </a:r>
            <a:endParaRPr lang="en-US" altLang="zh-CN" dirty="0"/>
          </a:p>
          <a:p>
            <a:r>
              <a:rPr lang="zh-CN" altLang="en-US" dirty="0"/>
              <a:t>产生更多数据，这些数据又支持他更好地发展技术，怎么理解呢，就是很多问题都是在数据量大的时候体现出来的，可能服务器一两个人在上面，一点都不卡，一两万个人就会有问题了，</a:t>
            </a:r>
            <a:endParaRPr lang="en-US" altLang="zh-CN" dirty="0"/>
          </a:p>
          <a:p>
            <a:r>
              <a:rPr lang="zh-CN" altLang="en-US" dirty="0"/>
              <a:t>一两亿个人，那问题更大了，这样就有新的需求，推动技术的进步。这样就是一个正循环，这才有了现在的腾讯</a:t>
            </a:r>
            <a:endParaRPr lang="en-US" altLang="zh-CN" dirty="0"/>
          </a:p>
          <a:p>
            <a:r>
              <a:rPr lang="zh-CN" altLang="en-US" dirty="0"/>
              <a:t>现在很多人在疯狂投人工智能，就是因为他们想通过人工智能机器学习，掌握更多的数据，有更多的话语权</a:t>
            </a:r>
            <a:endParaRPr lang="en-US" altLang="zh-CN" dirty="0"/>
          </a:p>
          <a:p>
            <a:r>
              <a:rPr lang="zh-CN" altLang="en-US" dirty="0"/>
              <a:t>所以一定是技术创新领先，导致产品领先，产品领先就会让你的数据领先，数据领先会带来问题，让你去解决，让你的产品体验更好，形成正向循环</a:t>
            </a:r>
            <a:endParaRPr lang="en-US" altLang="zh-CN" dirty="0"/>
          </a:p>
          <a:p>
            <a:endParaRPr lang="en-US" altLang="zh-CN" dirty="0"/>
          </a:p>
          <a:p>
            <a:r>
              <a:rPr lang="zh-CN" altLang="en-US" dirty="0"/>
              <a:t>农业时代：个性化生产</a:t>
            </a:r>
            <a:r>
              <a:rPr lang="zh-CN" altLang="en-US" baseline="0" dirty="0"/>
              <a:t> 个性化产品</a:t>
            </a:r>
            <a:endParaRPr lang="en-US" altLang="zh-CN" baseline="0" dirty="0"/>
          </a:p>
          <a:p>
            <a:r>
              <a:rPr lang="zh-CN" altLang="en-US" dirty="0"/>
              <a:t>工业时代：规模化生产 规模化产品 工业流水线</a:t>
            </a:r>
            <a:endParaRPr lang="en-US" altLang="zh-CN" dirty="0"/>
          </a:p>
          <a:p>
            <a:r>
              <a:rPr lang="zh-CN" altLang="en-US" dirty="0"/>
              <a:t>信息时代：规模化生产</a:t>
            </a:r>
            <a:r>
              <a:rPr lang="zh-CN" altLang="en-US" baseline="0" dirty="0"/>
              <a:t> 个性化产品</a:t>
            </a:r>
            <a:endParaRPr lang="en-US" altLang="zh-CN" dirty="0"/>
          </a:p>
          <a:p>
            <a:endParaRPr lang="en-US" altLang="zh-CN" dirty="0"/>
          </a:p>
          <a:p>
            <a:r>
              <a:rPr lang="zh-CN" altLang="en-US" dirty="0"/>
              <a:t>拿做游戏为例，试想一下，一个游戏公司掌握了你这个人，喜欢什么类型的游戏，喜欢多人还是单机的，喜欢什么美术风格，喜欢什么玩法，你经常在哪种地方阵亡，什么地方获胜，什么样难度的游戏会给你有什么样的情感变化，怎样的情感变化会让你很爽，玩一个</a:t>
            </a:r>
            <a:r>
              <a:rPr lang="zh-CN" altLang="en-US"/>
              <a:t>游戏爽到什么程度你愿</a:t>
            </a:r>
            <a:r>
              <a:rPr lang="zh-CN" altLang="en-US" dirty="0"/>
              <a:t>意</a:t>
            </a:r>
            <a:r>
              <a:rPr lang="zh-CN" altLang="en-US"/>
              <a:t>充钱，花钱又能带给你什么体验，</a:t>
            </a:r>
            <a:r>
              <a:rPr lang="zh-CN" altLang="en-US" dirty="0"/>
              <a:t>等等，然后他就为你定制化这个游戏，就很符合你的喜好，让你玩得特别开心，那你有什么理由不玩他的产品，不给他充钱。</a:t>
            </a:r>
            <a:endParaRPr lang="en-US" altLang="zh-CN" dirty="0"/>
          </a:p>
          <a:p>
            <a:endParaRPr lang="en-US" altLang="zh-CN" dirty="0"/>
          </a:p>
          <a:p>
            <a:r>
              <a:rPr lang="zh-CN" altLang="en-US" dirty="0"/>
              <a:t>可能扯得有点远，不过这才是我认为人工智能技术能为游戏带来最大价值的地方</a:t>
            </a:r>
            <a:endParaRPr lang="en-US" altLang="zh-CN" dirty="0"/>
          </a:p>
        </p:txBody>
      </p:sp>
    </p:spTree>
    <p:extLst>
      <p:ext uri="{BB962C8B-B14F-4D97-AF65-F5344CB8AC3E}">
        <p14:creationId xmlns:p14="http://schemas.microsoft.com/office/powerpoint/2010/main" val="2027472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695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例如这样的过程：</a:t>
            </a:r>
            <a:endParaRPr lang="en-US" altLang="zh-CN" dirty="0"/>
          </a:p>
          <a:p>
            <a:endParaRPr lang="en-US" altLang="zh-CN" dirty="0"/>
          </a:p>
          <a:p>
            <a:r>
              <a:rPr lang="zh-CN" altLang="en-US" dirty="0"/>
              <a:t>这样一来，就能理解为什么各行各业都能跟人工智能扯上点关系，因为不论什么行业都离不了对信息的处理</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576649" y="2764492"/>
            <a:ext cx="5741956"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在游戏中应用</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2481" y="3221577"/>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794"/>
                                        </p:tgtEl>
                                        <p:attrNameLst>
                                          <p:attrName>style.visibility</p:attrName>
                                        </p:attrNameLst>
                                      </p:cBhvr>
                                      <p:to>
                                        <p:strVal val="visible"/>
                                      </p:to>
                                    </p:set>
                                    <p:animEffect transition="in" filter="fade">
                                      <p:cBhvr>
                                        <p:cTn id="15" dur="500"/>
                                        <p:tgtEl>
                                          <p:spTgt spid="337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250" fill="hold"/>
                                        <p:tgtEl>
                                          <p:spTgt spid="6"/>
                                        </p:tgtEl>
                                        <p:attrNameLst>
                                          <p:attrName>ppt_x</p:attrName>
                                        </p:attrNameLst>
                                      </p:cBhvr>
                                      <p:tavLst>
                                        <p:tav tm="0">
                                          <p:val>
                                            <p:strVal val="#ppt_x"/>
                                          </p:val>
                                        </p:tav>
                                        <p:tav tm="100000">
                                          <p:val>
                                            <p:strVal val="#ppt_x"/>
                                          </p:val>
                                        </p:tav>
                                      </p:tavLst>
                                    </p:anim>
                                    <p:anim calcmode="lin" valueType="num">
                                      <p:cBhvr additive="base">
                                        <p:cTn id="30" dur="25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250" fill="hold"/>
                                        <p:tgtEl>
                                          <p:spTgt spid="7"/>
                                        </p:tgtEl>
                                        <p:attrNameLst>
                                          <p:attrName>ppt_x</p:attrName>
                                        </p:attrNameLst>
                                      </p:cBhvr>
                                      <p:tavLst>
                                        <p:tav tm="0">
                                          <p:val>
                                            <p:strVal val="#ppt_x"/>
                                          </p:val>
                                        </p:tav>
                                        <p:tav tm="100000">
                                          <p:val>
                                            <p:strVal val="#ppt_x"/>
                                          </p:val>
                                        </p:tav>
                                      </p:tavLst>
                                    </p:anim>
                                    <p:anim calcmode="lin" valueType="num">
                                      <p:cBhvr additive="base">
                                        <p:cTn id="34" dur="25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ppt_x"/>
                                          </p:val>
                                        </p:tav>
                                        <p:tav tm="100000">
                                          <p:val>
                                            <p:strVal val="#ppt_x"/>
                                          </p:val>
                                        </p:tav>
                                      </p:tavLst>
                                    </p:anim>
                                    <p:anim calcmode="lin" valueType="num">
                                      <p:cBhvr additive="base">
                                        <p:cTn id="3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250"/>
                                        <p:tgtEl>
                                          <p:spTgt spid="3"/>
                                        </p:tgtEl>
                                      </p:cBhvr>
                                    </p:animEffect>
                                    <p:anim calcmode="lin" valueType="num">
                                      <p:cBhvr>
                                        <p:cTn id="35" dur="250" fill="hold"/>
                                        <p:tgtEl>
                                          <p:spTgt spid="3"/>
                                        </p:tgtEl>
                                        <p:attrNameLst>
                                          <p:attrName>ppt_x</p:attrName>
                                        </p:attrNameLst>
                                      </p:cBhvr>
                                      <p:tavLst>
                                        <p:tav tm="0">
                                          <p:val>
                                            <p:strVal val="#ppt_x"/>
                                          </p:val>
                                        </p:tav>
                                        <p:tav tm="100000">
                                          <p:val>
                                            <p:strVal val="#ppt_x"/>
                                          </p:val>
                                        </p:tav>
                                      </p:tavLst>
                                    </p:anim>
                                    <p:anim calcmode="lin" valueType="num">
                                      <p:cBhvr>
                                        <p:cTn id="36" dur="25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50"/>
                                        <p:tgtEl>
                                          <p:spTgt spid="4"/>
                                        </p:tgtEl>
                                      </p:cBhvr>
                                    </p:animEffect>
                                    <p:anim calcmode="lin" valueType="num">
                                      <p:cBhvr>
                                        <p:cTn id="40" dur="250" fill="hold"/>
                                        <p:tgtEl>
                                          <p:spTgt spid="4"/>
                                        </p:tgtEl>
                                        <p:attrNameLst>
                                          <p:attrName>ppt_x</p:attrName>
                                        </p:attrNameLst>
                                      </p:cBhvr>
                                      <p:tavLst>
                                        <p:tav tm="0">
                                          <p:val>
                                            <p:strVal val="#ppt_x"/>
                                          </p:val>
                                        </p:tav>
                                        <p:tav tm="100000">
                                          <p:val>
                                            <p:strVal val="#ppt_x"/>
                                          </p:val>
                                        </p:tav>
                                      </p:tavLst>
                                    </p:anim>
                                    <p:anim calcmode="lin" valueType="num">
                                      <p:cBhvr>
                                        <p:cTn id="41" dur="25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250"/>
                                        <p:tgtEl>
                                          <p:spTgt spid="5"/>
                                        </p:tgtEl>
                                      </p:cBhvr>
                                    </p:animEffect>
                                    <p:anim calcmode="lin" valueType="num">
                                      <p:cBhvr>
                                        <p:cTn id="45" dur="250" fill="hold"/>
                                        <p:tgtEl>
                                          <p:spTgt spid="5"/>
                                        </p:tgtEl>
                                        <p:attrNameLst>
                                          <p:attrName>ppt_x</p:attrName>
                                        </p:attrNameLst>
                                      </p:cBhvr>
                                      <p:tavLst>
                                        <p:tav tm="0">
                                          <p:val>
                                            <p:strVal val="#ppt_x"/>
                                          </p:val>
                                        </p:tav>
                                        <p:tav tm="100000">
                                          <p:val>
                                            <p:strVal val="#ppt_x"/>
                                          </p:val>
                                        </p:tav>
                                      </p:tavLst>
                                    </p:anim>
                                    <p:anim calcmode="lin" valueType="num">
                                      <p:cBhvr>
                                        <p:cTn id="46" dur="250" fill="hold"/>
                                        <p:tgtEl>
                                          <p:spTgt spid="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anim calcmode="lin" valueType="num">
                                      <p:cBhvr>
                                        <p:cTn id="50" dur="250" fill="hold"/>
                                        <p:tgtEl>
                                          <p:spTgt spid="6"/>
                                        </p:tgtEl>
                                        <p:attrNameLst>
                                          <p:attrName>ppt_x</p:attrName>
                                        </p:attrNameLst>
                                      </p:cBhvr>
                                      <p:tavLst>
                                        <p:tav tm="0">
                                          <p:val>
                                            <p:strVal val="#ppt_x"/>
                                          </p:val>
                                        </p:tav>
                                        <p:tav tm="100000">
                                          <p:val>
                                            <p:strVal val="#ppt_x"/>
                                          </p:val>
                                        </p:tav>
                                      </p:tavLst>
                                    </p:anim>
                                    <p:anim calcmode="lin" valueType="num">
                                      <p:cBhvr>
                                        <p:cTn id="51"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5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25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5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a16="http://schemas.microsoft.com/office/drawing/2014/main"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a16="http://schemas.microsoft.com/office/drawing/2014/main"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1" y="1086676"/>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91890"/>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560001"/>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49241" y="3302149"/>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25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35EF26-2F59-4493-A4E0-B496AB2C2D17}"/>
              </a:ext>
            </a:extLst>
          </p:cNvPr>
          <p:cNvSpPr/>
          <p:nvPr/>
        </p:nvSpPr>
        <p:spPr>
          <a:xfrm>
            <a:off x="1895191" y="742012"/>
            <a:ext cx="7248809" cy="338554"/>
          </a:xfrm>
          <a:prstGeom prst="rect">
            <a:avLst/>
          </a:prstGeom>
        </p:spPr>
        <p:txBody>
          <a:bodyPr wrap="square">
            <a:spAutoFit/>
          </a:bodyPr>
          <a:lstStyle/>
          <a:p>
            <a:r>
              <a:rPr lang="zh-CN" altLang="en-US" sz="1600" dirty="0">
                <a:solidFill>
                  <a:schemeClr val="bg1"/>
                </a:solidFill>
              </a:rPr>
              <a:t>https://github.com/Unity-Technologies/ml</a:t>
            </a:r>
            <a:r>
              <a:rPr lang="en-US" altLang="zh-CN" sz="1600" dirty="0">
                <a:solidFill>
                  <a:schemeClr val="bg1"/>
                </a:solidFill>
              </a:rPr>
              <a:t>-</a:t>
            </a:r>
            <a:r>
              <a:rPr lang="zh-CN" altLang="en-US" sz="1600" dirty="0">
                <a:solidFill>
                  <a:schemeClr val="bg1"/>
                </a:solidFill>
              </a:rPr>
              <a:t>agents/tree/master/docs</a:t>
            </a:r>
          </a:p>
        </p:txBody>
      </p:sp>
      <p:sp>
        <p:nvSpPr>
          <p:cNvPr id="3" name="矩形 2">
            <a:extLst>
              <a:ext uri="{FF2B5EF4-FFF2-40B4-BE49-F238E27FC236}">
                <a16:creationId xmlns:a16="http://schemas.microsoft.com/office/drawing/2014/main" id="{7E28FE57-B8AB-4B5B-A436-252D3A9F60DD}"/>
              </a:ext>
            </a:extLst>
          </p:cNvPr>
          <p:cNvSpPr/>
          <p:nvPr/>
        </p:nvSpPr>
        <p:spPr>
          <a:xfrm>
            <a:off x="325531" y="200136"/>
            <a:ext cx="2185214" cy="461665"/>
          </a:xfrm>
          <a:prstGeom prst="rect">
            <a:avLst/>
          </a:prstGeom>
        </p:spPr>
        <p:txBody>
          <a:bodyPr wrap="none">
            <a:spAutoFit/>
          </a:bodyPr>
          <a:lstStyle/>
          <a:p>
            <a:r>
              <a:rPr lang="en-US" altLang="zh-CN" sz="2400" dirty="0">
                <a:solidFill>
                  <a:schemeClr val="bg1"/>
                </a:solidFill>
              </a:rPr>
              <a:t>ML-Agents doc</a:t>
            </a:r>
            <a:endParaRPr lang="zh-CN" altLang="en-US" sz="2400"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 y="1101327"/>
            <a:ext cx="6492894" cy="37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325531" y="200136"/>
            <a:ext cx="1107996" cy="461665"/>
          </a:xfrm>
          <a:prstGeom prst="rect">
            <a:avLst/>
          </a:prstGeom>
        </p:spPr>
        <p:txBody>
          <a:bodyPr wrap="none">
            <a:spAutoFit/>
          </a:bodyPr>
          <a:lstStyle/>
          <a:p>
            <a:r>
              <a:rPr lang="en-US" altLang="zh-CN" sz="2400" dirty="0">
                <a:solidFill>
                  <a:schemeClr val="bg1"/>
                </a:solidFill>
              </a:rPr>
              <a:t>Agents</a:t>
            </a:r>
            <a:endParaRPr lang="zh-CN" altLang="en-US" sz="2400" dirty="0">
              <a:solidFill>
                <a:schemeClr val="bg1"/>
              </a:solidFill>
            </a:endParaRPr>
          </a:p>
        </p:txBody>
      </p:sp>
      <p:sp>
        <p:nvSpPr>
          <p:cNvPr id="3" name="矩形 2"/>
          <p:cNvSpPr/>
          <p:nvPr/>
        </p:nvSpPr>
        <p:spPr>
          <a:xfrm>
            <a:off x="879528" y="1120124"/>
            <a:ext cx="3416320" cy="369332"/>
          </a:xfrm>
          <a:prstGeom prst="rect">
            <a:avLst/>
          </a:prstGeom>
        </p:spPr>
        <p:txBody>
          <a:bodyPr wrap="none">
            <a:spAutoFit/>
          </a:bodyPr>
          <a:lstStyle/>
          <a:p>
            <a:r>
              <a:rPr lang="en-US" altLang="zh-CN" dirty="0">
                <a:solidFill>
                  <a:schemeClr val="bg1"/>
                </a:solidFill>
              </a:rPr>
              <a:t>AddReward(increment)</a:t>
            </a:r>
            <a:r>
              <a:rPr lang="zh-CN" altLang="en-US" dirty="0">
                <a:solidFill>
                  <a:schemeClr val="bg1"/>
                </a:solidFill>
              </a:rPr>
              <a:t>添加奖励</a:t>
            </a:r>
          </a:p>
        </p:txBody>
      </p:sp>
      <p:sp>
        <p:nvSpPr>
          <p:cNvPr id="4" name="矩形 3"/>
          <p:cNvSpPr/>
          <p:nvPr/>
        </p:nvSpPr>
        <p:spPr>
          <a:xfrm>
            <a:off x="879528" y="1618160"/>
            <a:ext cx="5633567" cy="369332"/>
          </a:xfrm>
          <a:prstGeom prst="rect">
            <a:avLst/>
          </a:prstGeom>
        </p:spPr>
        <p:txBody>
          <a:bodyPr wrap="square">
            <a:spAutoFit/>
          </a:bodyPr>
          <a:lstStyle/>
          <a:p>
            <a:r>
              <a:rPr lang="en-US" altLang="zh-CN" dirty="0">
                <a:solidFill>
                  <a:schemeClr val="bg1"/>
                </a:solidFill>
              </a:rPr>
              <a:t>AddVectorObs(observation) </a:t>
            </a:r>
            <a:r>
              <a:rPr lang="zh-CN" altLang="en-US" dirty="0">
                <a:solidFill>
                  <a:schemeClr val="bg1"/>
                </a:solidFill>
              </a:rPr>
              <a:t>添加一个观察的量，</a:t>
            </a:r>
          </a:p>
        </p:txBody>
      </p:sp>
      <p:sp>
        <p:nvSpPr>
          <p:cNvPr id="5" name="矩形 4"/>
          <p:cNvSpPr/>
          <p:nvPr/>
        </p:nvSpPr>
        <p:spPr>
          <a:xfrm>
            <a:off x="879528" y="2129593"/>
            <a:ext cx="5633567" cy="369332"/>
          </a:xfrm>
          <a:prstGeom prst="rect">
            <a:avLst/>
          </a:prstGeom>
        </p:spPr>
        <p:txBody>
          <a:bodyPr wrap="square">
            <a:spAutoFit/>
          </a:bodyPr>
          <a:lstStyle/>
          <a:p>
            <a:r>
              <a:rPr lang="en-US" altLang="zh-CN" dirty="0">
                <a:solidFill>
                  <a:schemeClr val="bg1"/>
                </a:solidFill>
              </a:rPr>
              <a:t>CollectObservations() </a:t>
            </a:r>
            <a:r>
              <a:rPr lang="zh-CN" altLang="en-US" dirty="0">
                <a:solidFill>
                  <a:schemeClr val="bg1"/>
                </a:solidFill>
              </a:rPr>
              <a:t>收集观察</a:t>
            </a:r>
          </a:p>
        </p:txBody>
      </p:sp>
      <p:sp>
        <p:nvSpPr>
          <p:cNvPr id="6" name="矩形 5"/>
          <p:cNvSpPr/>
          <p:nvPr/>
        </p:nvSpPr>
        <p:spPr>
          <a:xfrm>
            <a:off x="879528" y="2700454"/>
            <a:ext cx="3531736" cy="369332"/>
          </a:xfrm>
          <a:prstGeom prst="rect">
            <a:avLst/>
          </a:prstGeom>
        </p:spPr>
        <p:txBody>
          <a:bodyPr wrap="none">
            <a:spAutoFit/>
          </a:bodyPr>
          <a:lstStyle/>
          <a:p>
            <a:r>
              <a:rPr lang="en-US" altLang="zh-CN" dirty="0">
                <a:solidFill>
                  <a:schemeClr val="bg1"/>
                </a:solidFill>
              </a:rPr>
              <a:t>InitializeAgent() </a:t>
            </a:r>
            <a:r>
              <a:rPr lang="zh-CN" altLang="en-US" dirty="0">
                <a:solidFill>
                  <a:schemeClr val="bg1"/>
                </a:solidFill>
              </a:rPr>
              <a:t>初始化</a:t>
            </a:r>
            <a:r>
              <a:rPr lang="en-US" altLang="zh-CN" dirty="0">
                <a:solidFill>
                  <a:schemeClr val="bg1"/>
                </a:solidFill>
              </a:rPr>
              <a:t>Agent</a:t>
            </a:r>
            <a:endParaRPr lang="zh-CN" altLang="en-US" dirty="0">
              <a:solidFill>
                <a:schemeClr val="bg1"/>
              </a:solidFill>
            </a:endParaRPr>
          </a:p>
        </p:txBody>
      </p:sp>
      <p:sp>
        <p:nvSpPr>
          <p:cNvPr id="7" name="矩形 6"/>
          <p:cNvSpPr/>
          <p:nvPr/>
        </p:nvSpPr>
        <p:spPr>
          <a:xfrm>
            <a:off x="853914" y="3221640"/>
            <a:ext cx="4224233" cy="369332"/>
          </a:xfrm>
          <a:prstGeom prst="rect">
            <a:avLst/>
          </a:prstGeom>
        </p:spPr>
        <p:txBody>
          <a:bodyPr wrap="none">
            <a:spAutoFit/>
          </a:bodyPr>
          <a:lstStyle/>
          <a:p>
            <a:r>
              <a:rPr lang="en-US" altLang="zh-CN" dirty="0">
                <a:solidFill>
                  <a:schemeClr val="bg1"/>
                </a:solidFill>
              </a:rPr>
              <a:t>AgentReset()</a:t>
            </a:r>
            <a:r>
              <a:rPr lang="zh-CN" altLang="en-US" dirty="0">
                <a:solidFill>
                  <a:schemeClr val="bg1"/>
                </a:solidFill>
              </a:rPr>
              <a:t>完成一次训练，重置</a:t>
            </a:r>
            <a:r>
              <a:rPr lang="en-US" altLang="zh-CN" dirty="0">
                <a:solidFill>
                  <a:schemeClr val="bg1"/>
                </a:solidFill>
              </a:rPr>
              <a:t>Agent</a:t>
            </a:r>
            <a:endParaRPr lang="zh-CN" altLang="en-US" dirty="0">
              <a:solidFill>
                <a:schemeClr val="bg1"/>
              </a:solidFill>
            </a:endParaRPr>
          </a:p>
        </p:txBody>
      </p:sp>
      <p:sp>
        <p:nvSpPr>
          <p:cNvPr id="8" name="矩形 7"/>
          <p:cNvSpPr/>
          <p:nvPr/>
        </p:nvSpPr>
        <p:spPr>
          <a:xfrm>
            <a:off x="879527" y="3779742"/>
            <a:ext cx="5721798" cy="369332"/>
          </a:xfrm>
          <a:prstGeom prst="rect">
            <a:avLst/>
          </a:prstGeom>
        </p:spPr>
        <p:txBody>
          <a:bodyPr wrap="square">
            <a:spAutoFit/>
          </a:bodyPr>
          <a:lstStyle/>
          <a:p>
            <a:r>
              <a:rPr lang="en-US" altLang="zh-CN" dirty="0">
                <a:solidFill>
                  <a:schemeClr val="bg1"/>
                </a:solidFill>
              </a:rPr>
              <a:t>AgentOnDone()</a:t>
            </a:r>
            <a:r>
              <a:rPr lang="zh-CN" altLang="en-US" dirty="0">
                <a:solidFill>
                  <a:schemeClr val="bg1"/>
                </a:solidFill>
              </a:rPr>
              <a:t>训练完成时，指定</a:t>
            </a:r>
            <a:r>
              <a:rPr lang="en-US" altLang="zh-CN" dirty="0">
                <a:solidFill>
                  <a:schemeClr val="bg1"/>
                </a:solidFill>
              </a:rPr>
              <a:t>Agent</a:t>
            </a:r>
            <a:r>
              <a:rPr lang="zh-CN" altLang="en-US" dirty="0">
                <a:solidFill>
                  <a:schemeClr val="bg1"/>
                </a:solidFill>
              </a:rPr>
              <a:t>的行为</a:t>
            </a:r>
          </a:p>
        </p:txBody>
      </p:sp>
    </p:spTree>
    <p:extLst>
      <p:ext uri="{BB962C8B-B14F-4D97-AF65-F5344CB8AC3E}">
        <p14:creationId xmlns:p14="http://schemas.microsoft.com/office/powerpoint/2010/main" val="38920406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325531" y="200136"/>
            <a:ext cx="1261884" cy="461665"/>
          </a:xfrm>
          <a:prstGeom prst="rect">
            <a:avLst/>
          </a:prstGeom>
        </p:spPr>
        <p:txBody>
          <a:bodyPr wrap="none">
            <a:spAutoFit/>
          </a:bodyPr>
          <a:lstStyle/>
          <a:p>
            <a:r>
              <a:rPr lang="en-US" altLang="zh-CN" sz="2400" dirty="0">
                <a:solidFill>
                  <a:schemeClr val="bg1"/>
                </a:solidFill>
              </a:rPr>
              <a:t>Academy</a:t>
            </a:r>
            <a:endParaRPr lang="zh-CN" altLang="en-US" sz="2400" dirty="0">
              <a:solidFill>
                <a:schemeClr val="bg1"/>
              </a:solidFill>
            </a:endParaRPr>
          </a:p>
        </p:txBody>
      </p:sp>
      <p:sp>
        <p:nvSpPr>
          <p:cNvPr id="3" name="矩形 2"/>
          <p:cNvSpPr/>
          <p:nvPr/>
        </p:nvSpPr>
        <p:spPr>
          <a:xfrm>
            <a:off x="1347276" y="1433037"/>
            <a:ext cx="4108817" cy="369332"/>
          </a:xfrm>
          <a:prstGeom prst="rect">
            <a:avLst/>
          </a:prstGeom>
        </p:spPr>
        <p:txBody>
          <a:bodyPr wrap="none">
            <a:spAutoFit/>
          </a:bodyPr>
          <a:lstStyle/>
          <a:p>
            <a:r>
              <a:rPr lang="en-US" altLang="zh-CN" dirty="0">
                <a:solidFill>
                  <a:schemeClr val="bg1"/>
                </a:solidFill>
              </a:rPr>
              <a:t>InitializeAcademy() </a:t>
            </a:r>
            <a:r>
              <a:rPr lang="zh-CN" altLang="en-US" dirty="0">
                <a:solidFill>
                  <a:schemeClr val="bg1"/>
                </a:solidFill>
              </a:rPr>
              <a:t>初始化</a:t>
            </a:r>
            <a:r>
              <a:rPr lang="en-US" altLang="zh-CN" dirty="0">
                <a:solidFill>
                  <a:schemeClr val="bg1"/>
                </a:solidFill>
              </a:rPr>
              <a:t>Academy </a:t>
            </a:r>
            <a:endParaRPr lang="zh-CN" altLang="en-US" dirty="0">
              <a:solidFill>
                <a:schemeClr val="bg1"/>
              </a:solidFill>
            </a:endParaRPr>
          </a:p>
        </p:txBody>
      </p:sp>
      <p:sp>
        <p:nvSpPr>
          <p:cNvPr id="4" name="矩形 3"/>
          <p:cNvSpPr/>
          <p:nvPr/>
        </p:nvSpPr>
        <p:spPr>
          <a:xfrm>
            <a:off x="1347276" y="2255013"/>
            <a:ext cx="4570482" cy="369332"/>
          </a:xfrm>
          <a:prstGeom prst="rect">
            <a:avLst/>
          </a:prstGeom>
        </p:spPr>
        <p:txBody>
          <a:bodyPr wrap="none">
            <a:spAutoFit/>
          </a:bodyPr>
          <a:lstStyle/>
          <a:p>
            <a:r>
              <a:rPr lang="en-US" altLang="zh-CN" dirty="0">
                <a:solidFill>
                  <a:schemeClr val="bg1"/>
                </a:solidFill>
              </a:rPr>
              <a:t>AcademyStep() Academy</a:t>
            </a:r>
            <a:r>
              <a:rPr lang="zh-CN" altLang="en-US" dirty="0">
                <a:solidFill>
                  <a:schemeClr val="bg1"/>
                </a:solidFill>
              </a:rPr>
              <a:t>每一步执行的操作 </a:t>
            </a:r>
          </a:p>
        </p:txBody>
      </p:sp>
      <p:sp>
        <p:nvSpPr>
          <p:cNvPr id="5" name="矩形 4"/>
          <p:cNvSpPr/>
          <p:nvPr/>
        </p:nvSpPr>
        <p:spPr>
          <a:xfrm>
            <a:off x="1347276" y="3045451"/>
            <a:ext cx="4570482" cy="369332"/>
          </a:xfrm>
          <a:prstGeom prst="rect">
            <a:avLst/>
          </a:prstGeom>
        </p:spPr>
        <p:txBody>
          <a:bodyPr wrap="none">
            <a:spAutoFit/>
          </a:bodyPr>
          <a:lstStyle/>
          <a:p>
            <a:r>
              <a:rPr lang="en-US" altLang="zh-CN" dirty="0">
                <a:solidFill>
                  <a:schemeClr val="bg1"/>
                </a:solidFill>
              </a:rPr>
              <a:t>AcademyReset() </a:t>
            </a:r>
            <a:r>
              <a:rPr lang="zh-CN" altLang="en-US" dirty="0">
                <a:solidFill>
                  <a:schemeClr val="bg1"/>
                </a:solidFill>
              </a:rPr>
              <a:t>每次训练完，重设</a:t>
            </a:r>
            <a:r>
              <a:rPr lang="en-US" altLang="zh-CN" dirty="0">
                <a:solidFill>
                  <a:schemeClr val="bg1"/>
                </a:solidFill>
              </a:rPr>
              <a:t>Academy</a:t>
            </a:r>
            <a:endParaRPr lang="zh-CN" alt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39" y="430968"/>
            <a:ext cx="11715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5C34772E-13E4-4072-B020-D366DA5CA848}"/>
              </a:ext>
            </a:extLst>
          </p:cNvPr>
          <p:cNvPicPr>
            <a:picLocks noChangeAspect="1"/>
          </p:cNvPicPr>
          <p:nvPr/>
        </p:nvPicPr>
        <p:blipFill>
          <a:blip r:embed="rId4"/>
          <a:stretch>
            <a:fillRect/>
          </a:stretch>
        </p:blipFill>
        <p:spPr>
          <a:xfrm>
            <a:off x="5917758" y="2238375"/>
            <a:ext cx="3190875" cy="2905125"/>
          </a:xfrm>
          <a:prstGeom prst="rect">
            <a:avLst/>
          </a:prstGeom>
        </p:spPr>
      </p:pic>
    </p:spTree>
    <p:extLst>
      <p:ext uri="{BB962C8B-B14F-4D97-AF65-F5344CB8AC3E}">
        <p14:creationId xmlns:p14="http://schemas.microsoft.com/office/powerpoint/2010/main" val="2278571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493973" y="430968"/>
            <a:ext cx="1415772" cy="461665"/>
          </a:xfrm>
          <a:prstGeom prst="rect">
            <a:avLst/>
          </a:prstGeom>
        </p:spPr>
        <p:txBody>
          <a:bodyPr wrap="none">
            <a:spAutoFit/>
          </a:bodyPr>
          <a:lstStyle/>
          <a:p>
            <a:r>
              <a:rPr lang="zh-CN" altLang="en-US" sz="2400" dirty="0">
                <a:solidFill>
                  <a:schemeClr val="bg1"/>
                </a:solidFill>
              </a:rPr>
              <a:t>反向应用</a:t>
            </a:r>
          </a:p>
        </p:txBody>
      </p:sp>
      <p:pic>
        <p:nvPicPr>
          <p:cNvPr id="3074" name="Picture 2" descr="https://timgsa.baidu.com/timg?image&amp;quality=80&amp;size=b9999_10000&amp;sec=1536351705816&amp;di=788892787f83f1796fc2faec689a970d&amp;imgtype=0&amp;src=http%3A%2F%2Fwww.3dmgame.com%2Fuploads%2Fallimg%2F150423%2F218_150423103150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17919"/>
            <a:ext cx="4377714" cy="2462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6351741779&amp;di=063ad1bbc864ffccfcc51bde2cfef153&amp;imgtype=0&amp;src=http%3A%2F%2Fwww.ebpq.cn%2Fnews%2FUpFile%2F201704%2F20174191537367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714" y="1517919"/>
            <a:ext cx="4590537" cy="24412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28FE57-B8AB-4B5B-A436-252D3A9F60DD}"/>
              </a:ext>
            </a:extLst>
          </p:cNvPr>
          <p:cNvSpPr/>
          <p:nvPr/>
        </p:nvSpPr>
        <p:spPr>
          <a:xfrm>
            <a:off x="1055447" y="4144715"/>
            <a:ext cx="800219" cy="461665"/>
          </a:xfrm>
          <a:prstGeom prst="rect">
            <a:avLst/>
          </a:prstGeom>
        </p:spPr>
        <p:txBody>
          <a:bodyPr wrap="none">
            <a:spAutoFit/>
          </a:bodyPr>
          <a:lstStyle/>
          <a:p>
            <a:r>
              <a:rPr lang="en-US" altLang="zh-CN" sz="2400" dirty="0">
                <a:solidFill>
                  <a:schemeClr val="bg1"/>
                </a:solidFill>
              </a:rPr>
              <a:t>GTA5</a:t>
            </a:r>
            <a:endParaRPr lang="zh-CN" altLang="en-US" sz="2400" dirty="0">
              <a:solidFill>
                <a:schemeClr val="bg1"/>
              </a:solidFill>
            </a:endParaRPr>
          </a:p>
        </p:txBody>
      </p:sp>
      <p:sp>
        <p:nvSpPr>
          <p:cNvPr id="6" name="矩形 5">
            <a:extLst>
              <a:ext uri="{FF2B5EF4-FFF2-40B4-BE49-F238E27FC236}">
                <a16:creationId xmlns:a16="http://schemas.microsoft.com/office/drawing/2014/main" id="{7E28FE57-B8AB-4B5B-A436-252D3A9F60DD}"/>
              </a:ext>
            </a:extLst>
          </p:cNvPr>
          <p:cNvSpPr/>
          <p:nvPr/>
        </p:nvSpPr>
        <p:spPr>
          <a:xfrm>
            <a:off x="6341320" y="4144715"/>
            <a:ext cx="1415772" cy="461665"/>
          </a:xfrm>
          <a:prstGeom prst="rect">
            <a:avLst/>
          </a:prstGeom>
        </p:spPr>
        <p:txBody>
          <a:bodyPr wrap="none">
            <a:spAutoFit/>
          </a:bodyPr>
          <a:lstStyle/>
          <a:p>
            <a:r>
              <a:rPr lang="zh-CN" altLang="en-US" sz="2400" dirty="0">
                <a:solidFill>
                  <a:schemeClr val="bg1"/>
                </a:solidFill>
              </a:rPr>
              <a:t>无人驾驶</a:t>
            </a:r>
          </a:p>
        </p:txBody>
      </p:sp>
    </p:spTree>
    <p:extLst>
      <p:ext uri="{BB962C8B-B14F-4D97-AF65-F5344CB8AC3E}">
        <p14:creationId xmlns:p14="http://schemas.microsoft.com/office/powerpoint/2010/main" val="303073912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606268" y="382632"/>
            <a:ext cx="800219" cy="461665"/>
          </a:xfrm>
          <a:prstGeom prst="rect">
            <a:avLst/>
          </a:prstGeom>
        </p:spPr>
        <p:txBody>
          <a:bodyPr wrap="none">
            <a:spAutoFit/>
          </a:bodyPr>
          <a:lstStyle/>
          <a:p>
            <a:r>
              <a:rPr lang="zh-CN" altLang="en-US" sz="2400" dirty="0">
                <a:solidFill>
                  <a:schemeClr val="bg1"/>
                </a:solidFill>
              </a:rPr>
              <a:t>扩展</a:t>
            </a:r>
          </a:p>
        </p:txBody>
      </p:sp>
      <p:sp>
        <p:nvSpPr>
          <p:cNvPr id="3" name="矩形 2"/>
          <p:cNvSpPr/>
          <p:nvPr/>
        </p:nvSpPr>
        <p:spPr>
          <a:xfrm>
            <a:off x="2558715" y="661800"/>
            <a:ext cx="5574633" cy="369332"/>
          </a:xfrm>
          <a:prstGeom prst="rect">
            <a:avLst/>
          </a:prstGeom>
        </p:spPr>
        <p:txBody>
          <a:bodyPr wrap="square">
            <a:spAutoFit/>
          </a:bodyPr>
          <a:lstStyle/>
          <a:p>
            <a:r>
              <a:rPr lang="zh-CN" altLang="en-US" dirty="0">
                <a:solidFill>
                  <a:schemeClr val="bg1"/>
                </a:solidFill>
              </a:rPr>
              <a:t>不止应用于游戏内，也可以应用于游戏的开发过程</a:t>
            </a:r>
          </a:p>
        </p:txBody>
      </p:sp>
      <p:sp>
        <p:nvSpPr>
          <p:cNvPr id="5" name="矩形 4"/>
          <p:cNvSpPr/>
          <p:nvPr/>
        </p:nvSpPr>
        <p:spPr>
          <a:xfrm>
            <a:off x="1312220" y="1857694"/>
            <a:ext cx="3185487" cy="369332"/>
          </a:xfrm>
          <a:prstGeom prst="rect">
            <a:avLst/>
          </a:prstGeom>
        </p:spPr>
        <p:txBody>
          <a:bodyPr wrap="none">
            <a:spAutoFit/>
          </a:bodyPr>
          <a:lstStyle/>
          <a:p>
            <a:r>
              <a:rPr lang="en-US" altLang="zh-CN" dirty="0">
                <a:solidFill>
                  <a:schemeClr val="bg1"/>
                </a:solidFill>
              </a:rPr>
              <a:t>SigGraph_2017-TOG-deepLoco</a:t>
            </a:r>
            <a:endParaRPr lang="zh-CN" altLang="en-US" dirty="0">
              <a:solidFill>
                <a:schemeClr val="bg1"/>
              </a:solidFill>
            </a:endParaRPr>
          </a:p>
        </p:txBody>
      </p:sp>
      <p:sp>
        <p:nvSpPr>
          <p:cNvPr id="4" name="矩形 3">
            <a:extLst>
              <a:ext uri="{FF2B5EF4-FFF2-40B4-BE49-F238E27FC236}">
                <a16:creationId xmlns:a16="http://schemas.microsoft.com/office/drawing/2014/main" id="{83FCD0A0-6FD8-4BD3-B7AA-8ADA2782F09A}"/>
              </a:ext>
            </a:extLst>
          </p:cNvPr>
          <p:cNvSpPr/>
          <p:nvPr/>
        </p:nvSpPr>
        <p:spPr>
          <a:xfrm>
            <a:off x="1312220" y="2571750"/>
            <a:ext cx="4572000" cy="369332"/>
          </a:xfrm>
          <a:prstGeom prst="rect">
            <a:avLst/>
          </a:prstGeom>
        </p:spPr>
        <p:txBody>
          <a:bodyPr>
            <a:spAutoFit/>
          </a:bodyPr>
          <a:lstStyle/>
          <a:p>
            <a:r>
              <a:rPr lang="zh-CN" altLang="en-US" dirty="0">
                <a:solidFill>
                  <a:schemeClr val="bg1"/>
                </a:solidFill>
              </a:rPr>
              <a:t>SIGGRAPH 2018_ DeepMimic</a:t>
            </a:r>
          </a:p>
        </p:txBody>
      </p:sp>
    </p:spTree>
    <p:extLst>
      <p:ext uri="{BB962C8B-B14F-4D97-AF65-F5344CB8AC3E}">
        <p14:creationId xmlns:p14="http://schemas.microsoft.com/office/powerpoint/2010/main" val="3996787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2339102" cy="461665"/>
          </a:xfrm>
          <a:prstGeom prst="rect">
            <a:avLst/>
          </a:prstGeom>
        </p:spPr>
        <p:txBody>
          <a:bodyPr wrap="none">
            <a:spAutoFit/>
          </a:bodyPr>
          <a:lstStyle/>
          <a:p>
            <a:r>
              <a:rPr lang="zh-CN" altLang="en-US" sz="2400" dirty="0">
                <a:solidFill>
                  <a:schemeClr val="bg1"/>
                </a:solidFill>
              </a:rPr>
              <a:t>鸢尾花分类问题</a:t>
            </a:r>
          </a:p>
        </p:txBody>
      </p:sp>
      <p:sp>
        <p:nvSpPr>
          <p:cNvPr id="3" name="AutoShape 2" descr="https://img-blog.csdn.net/20180503170604928?watermark/2/text/aHR0cHM6Ly9ibG9nLmNzZG4ubmV0L2FtYW8xOTk4/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s://img-blog.csdn.net/20180503170604928?watermark/2/text/aHR0cHM6Ly9ibG9nLmNzZG4ubmV0L2FtYW8xOTk4/font/5a6L5L2T/fontsize/400/fill/I0JBQkFCMA==/dissolve/7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img-blog.csdn.net/20180503170604928?watermark/2/text/aHR0cHM6Ly9ibG9nLmNzZG4ubmV0L2FtYW8xOTk4/font/5a6L5L2T/fontsize/400/fill/I0JBQkFCMA==/dissolve/7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img-blog.csdn.net/20180503170604928?watermark/2/text/aHR0cHM6Ly9ibG9nLmNzZG4ubmV0L2FtYW8xOTk4/font/5a6L5L2T/fontsize/400/fill/I0JBQkFCMA==/dissolve/70"/>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s://img-blog.csdn.net/20180503170604928?watermark/2/text/aHR0cHM6Ly9ibG9nLmNzZG4ubmV0L2FtYW8xOTk4/font/5a6L5L2T/fontsize/400/fill/I0JBQkFCMA==/dissolve/70"/>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img-blog.csdn.net/20180503170604928?watermark/2/text/aHR0cHM6Ly9ibG9nLmNzZG4ubmV0L2FtYW8xOTk4/font/5a6L5L2T/fontsize/400/fill/I0JBQkFCMA==/dissolve/70"/>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862" y="160338"/>
            <a:ext cx="5095125" cy="155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AutoShape 15" descr="https://img-blog.csdn.net/20180503170720545?watermark/2/text/aHR0cHM6Ly9ibG9nLmNzZG4ubmV0L2FtYW8xOTk4/font/5a6L5L2T/fontsize/400/fill/I0JBQkFCMA==/dissolve/70"/>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7" descr="https://img-blog.csdn.net/20180503170720545?watermark/2/text/aHR0cHM6Ly9ibG9nLmNzZG4ubmV0L2FtYW8xOTk4/font/5a6L5L2T/fontsize/400/fill/I0JBQkFCMA==/dissolve/70"/>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56" y="3611701"/>
            <a:ext cx="6341144" cy="144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714783"/>
            <a:ext cx="6355425" cy="1896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103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animEffect transition="in" filter="fade">
                                      <p:cBhvr>
                                        <p:cTn id="7" dur="500"/>
                                        <p:tgtEl>
                                          <p:spTgt spid="10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2"/>
                                        </p:tgtEl>
                                        <p:attrNameLst>
                                          <p:attrName>style.visibility</p:attrName>
                                        </p:attrNameLst>
                                      </p:cBhvr>
                                      <p:to>
                                        <p:strVal val="visible"/>
                                      </p:to>
                                    </p:set>
                                    <p:animEffect transition="in" filter="fade">
                                      <p:cBhvr>
                                        <p:cTn id="12"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1415772" cy="461665"/>
          </a:xfrm>
          <a:prstGeom prst="rect">
            <a:avLst/>
          </a:prstGeom>
        </p:spPr>
        <p:txBody>
          <a:bodyPr wrap="none">
            <a:spAutoFit/>
          </a:bodyPr>
          <a:lstStyle/>
          <a:p>
            <a:r>
              <a:rPr lang="zh-CN" altLang="en-US" sz="2400" dirty="0">
                <a:solidFill>
                  <a:schemeClr val="bg1"/>
                </a:solidFill>
              </a:rPr>
              <a:t>获取数据</a:t>
            </a:r>
          </a:p>
        </p:txBody>
      </p:sp>
      <p:sp>
        <p:nvSpPr>
          <p:cNvPr id="3" name="矩形 2"/>
          <p:cNvSpPr/>
          <p:nvPr/>
        </p:nvSpPr>
        <p:spPr>
          <a:xfrm>
            <a:off x="979584" y="931901"/>
            <a:ext cx="4108817" cy="369332"/>
          </a:xfrm>
          <a:prstGeom prst="rect">
            <a:avLst/>
          </a:prstGeom>
        </p:spPr>
        <p:txBody>
          <a:bodyPr wrap="none">
            <a:spAutoFit/>
          </a:bodyPr>
          <a:lstStyle/>
          <a:p>
            <a:r>
              <a:rPr lang="en-US" altLang="zh-CN" dirty="0">
                <a:solidFill>
                  <a:schemeClr val="bg1"/>
                </a:solidFill>
              </a:rPr>
              <a:t>scikit-learn</a:t>
            </a:r>
            <a:r>
              <a:rPr lang="zh-CN" altLang="en-US" dirty="0">
                <a:solidFill>
                  <a:schemeClr val="bg1"/>
                </a:solidFill>
              </a:rPr>
              <a:t>：</a:t>
            </a:r>
            <a:r>
              <a:rPr lang="en-US" altLang="zh-CN" dirty="0">
                <a:solidFill>
                  <a:schemeClr val="bg1"/>
                </a:solidFill>
              </a:rPr>
              <a:t>www.scikit-learn.org</a:t>
            </a:r>
          </a:p>
        </p:txBody>
      </p:sp>
      <p:sp>
        <p:nvSpPr>
          <p:cNvPr id="4" name="矩形 3"/>
          <p:cNvSpPr/>
          <p:nvPr/>
        </p:nvSpPr>
        <p:spPr>
          <a:xfrm>
            <a:off x="979584" y="1306064"/>
            <a:ext cx="2492990" cy="369332"/>
          </a:xfrm>
          <a:prstGeom prst="rect">
            <a:avLst/>
          </a:prstGeom>
        </p:spPr>
        <p:txBody>
          <a:bodyPr wrap="none">
            <a:spAutoFit/>
          </a:bodyPr>
          <a:lstStyle/>
          <a:p>
            <a:r>
              <a:rPr lang="en-US" altLang="zh-CN" dirty="0">
                <a:solidFill>
                  <a:schemeClr val="bg1"/>
                </a:solidFill>
              </a:rPr>
              <a:t>SciPy</a:t>
            </a:r>
            <a:r>
              <a:rPr lang="zh-CN" altLang="en-US" dirty="0">
                <a:solidFill>
                  <a:schemeClr val="bg1"/>
                </a:solidFill>
              </a:rPr>
              <a:t>：</a:t>
            </a:r>
            <a:r>
              <a:rPr lang="en-US" altLang="zh-CN" dirty="0">
                <a:solidFill>
                  <a:schemeClr val="bg1"/>
                </a:solidFill>
              </a:rPr>
              <a:t>www.scipy.org</a:t>
            </a:r>
            <a:endParaRPr lang="zh-CN" altLang="en-US"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84" y="2749853"/>
            <a:ext cx="7849146" cy="223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96" y="1397303"/>
            <a:ext cx="45148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9582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3226" y="295702"/>
            <a:ext cx="4647426"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a:t>
            </a:r>
            <a:r>
              <a:rPr lang="en-US" altLang="zh-CN" sz="2400" dirty="0">
                <a:solidFill>
                  <a:schemeClr val="bg1"/>
                </a:solidFill>
              </a:rPr>
              <a:t>DNNClassifier</a:t>
            </a:r>
            <a:endParaRPr lang="zh-CN" altLang="en-US" sz="2400" dirty="0">
              <a:solidFill>
                <a:schemeClr val="bg1"/>
              </a:solidFill>
            </a:endParaRPr>
          </a:p>
        </p:txBody>
      </p:sp>
      <p:sp>
        <p:nvSpPr>
          <p:cNvPr id="4" name="矩形 3"/>
          <p:cNvSpPr/>
          <p:nvPr/>
        </p:nvSpPr>
        <p:spPr>
          <a:xfrm>
            <a:off x="1630921" y="1575774"/>
            <a:ext cx="5493812" cy="369332"/>
          </a:xfrm>
          <a:prstGeom prst="rect">
            <a:avLst/>
          </a:prstGeom>
        </p:spPr>
        <p:txBody>
          <a:bodyPr wrap="none">
            <a:spAutoFit/>
          </a:bodyPr>
          <a:lstStyle/>
          <a:p>
            <a:r>
              <a:rPr lang="zh-CN" altLang="en-US" dirty="0">
                <a:solidFill>
                  <a:schemeClr val="bg1"/>
                </a:solidFill>
              </a:rPr>
              <a:t>构建环境：准备训练数据和测试数据，初始化分类器</a:t>
            </a:r>
            <a:endParaRPr lang="en-US" altLang="zh-CN" dirty="0">
              <a:solidFill>
                <a:schemeClr val="bg1"/>
              </a:solidFill>
            </a:endParaRPr>
          </a:p>
        </p:txBody>
      </p:sp>
      <p:sp>
        <p:nvSpPr>
          <p:cNvPr id="5" name="矩形 4"/>
          <p:cNvSpPr/>
          <p:nvPr/>
        </p:nvSpPr>
        <p:spPr>
          <a:xfrm>
            <a:off x="1630921" y="2394923"/>
            <a:ext cx="4108817" cy="369332"/>
          </a:xfrm>
          <a:prstGeom prst="rect">
            <a:avLst/>
          </a:prstGeom>
        </p:spPr>
        <p:txBody>
          <a:bodyPr wrap="none">
            <a:spAutoFit/>
          </a:bodyPr>
          <a:lstStyle/>
          <a:p>
            <a:r>
              <a:rPr lang="zh-CN" altLang="en-US" dirty="0">
                <a:solidFill>
                  <a:schemeClr val="bg1"/>
                </a:solidFill>
              </a:rPr>
              <a:t>训练分类器：使用训练数据训练分类器</a:t>
            </a:r>
            <a:endParaRPr lang="en-US" altLang="zh-CN" dirty="0">
              <a:solidFill>
                <a:schemeClr val="bg1"/>
              </a:solidFill>
            </a:endParaRPr>
          </a:p>
        </p:txBody>
      </p:sp>
      <p:sp>
        <p:nvSpPr>
          <p:cNvPr id="6" name="矩形 5"/>
          <p:cNvSpPr/>
          <p:nvPr/>
        </p:nvSpPr>
        <p:spPr>
          <a:xfrm>
            <a:off x="1630921" y="3257825"/>
            <a:ext cx="5724644" cy="369332"/>
          </a:xfrm>
          <a:prstGeom prst="rect">
            <a:avLst/>
          </a:prstGeom>
        </p:spPr>
        <p:txBody>
          <a:bodyPr wrap="none">
            <a:spAutoFit/>
          </a:bodyPr>
          <a:lstStyle/>
          <a:p>
            <a:r>
              <a:rPr lang="zh-CN" altLang="en-US" dirty="0">
                <a:solidFill>
                  <a:schemeClr val="bg1"/>
                </a:solidFill>
              </a:rPr>
              <a:t>使用分类器：使用分类器进行预测，并和测试数据对比</a:t>
            </a:r>
            <a:endParaRPr lang="en-US" altLang="zh-CN" dirty="0">
              <a:solidFill>
                <a:schemeClr val="bg1"/>
              </a:solidFill>
            </a:endParaRPr>
          </a:p>
        </p:txBody>
      </p:sp>
    </p:spTree>
    <p:extLst>
      <p:ext uri="{BB962C8B-B14F-4D97-AF65-F5344CB8AC3E}">
        <p14:creationId xmlns:p14="http://schemas.microsoft.com/office/powerpoint/2010/main" val="38586957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1415772" cy="461665"/>
          </a:xfrm>
          <a:prstGeom prst="rect">
            <a:avLst/>
          </a:prstGeom>
        </p:spPr>
        <p:txBody>
          <a:bodyPr wrap="none">
            <a:spAutoFit/>
          </a:bodyPr>
          <a:lstStyle/>
          <a:p>
            <a:r>
              <a:rPr lang="zh-CN" altLang="en-US" sz="2400" dirty="0">
                <a:solidFill>
                  <a:schemeClr val="bg1"/>
                </a:solidFill>
              </a:rPr>
              <a:t>构建环境</a:t>
            </a:r>
            <a:endParaRPr lang="en-US" altLang="zh-CN" sz="2400"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314" y="54246"/>
            <a:ext cx="4547686" cy="508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90744" y="960754"/>
            <a:ext cx="3474028" cy="3420616"/>
          </a:xfrm>
          <a:prstGeom prst="rect">
            <a:avLst/>
          </a:prstGeom>
        </p:spPr>
        <p:txBody>
          <a:bodyPr wrap="none">
            <a:spAutoFit/>
          </a:bodyPr>
          <a:lstStyle/>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pPr>
              <a:lnSpc>
                <a:spcPct val="250000"/>
              </a:lnSpc>
            </a:pPr>
            <a:endParaRPr lang="en-US" altLang="zh-CN" dirty="0">
              <a:solidFill>
                <a:schemeClr val="bg1"/>
              </a:solidFill>
            </a:endParaRPr>
          </a:p>
        </p:txBody>
      </p:sp>
    </p:spTree>
    <p:extLst>
      <p:ext uri="{BB962C8B-B14F-4D97-AF65-F5344CB8AC3E}">
        <p14:creationId xmlns:p14="http://schemas.microsoft.com/office/powerpoint/2010/main" val="4234018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dirty="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1999070" y="3990461"/>
            <a:ext cx="1808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rgbClr val="FFFFFF"/>
                </a:solidFill>
                <a:latin typeface="Arial" pitchFamily="34" charset="0"/>
                <a:cs typeface="Arial" pitchFamily="34" charset="0"/>
                <a:sym typeface="Arial" pitchFamily="34" charset="0"/>
              </a:rPr>
              <a:t>Q&amp;A&amp;Other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41" y="2068891"/>
            <a:ext cx="5030203" cy="1172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40" y="0"/>
            <a:ext cx="4805459"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4" y="3069055"/>
            <a:ext cx="34194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32563" y="247204"/>
            <a:ext cx="1723549" cy="461665"/>
          </a:xfrm>
          <a:prstGeom prst="rect">
            <a:avLst/>
          </a:prstGeom>
        </p:spPr>
        <p:txBody>
          <a:bodyPr wrap="none">
            <a:spAutoFit/>
          </a:bodyPr>
          <a:lstStyle/>
          <a:p>
            <a:r>
              <a:rPr lang="zh-CN" altLang="en-US" sz="2400" dirty="0">
                <a:solidFill>
                  <a:schemeClr val="bg1"/>
                </a:solidFill>
              </a:rPr>
              <a:t>训练分类器</a:t>
            </a:r>
            <a:endParaRPr lang="en-US" altLang="zh-CN" sz="2400" dirty="0">
              <a:solidFill>
                <a:schemeClr val="bg1"/>
              </a:solidFill>
            </a:endParaRPr>
          </a:p>
        </p:txBody>
      </p:sp>
      <p:sp>
        <p:nvSpPr>
          <p:cNvPr id="6" name="矩形 5"/>
          <p:cNvSpPr/>
          <p:nvPr/>
        </p:nvSpPr>
        <p:spPr>
          <a:xfrm>
            <a:off x="732563" y="861269"/>
            <a:ext cx="1723549" cy="461665"/>
          </a:xfrm>
          <a:prstGeom prst="rect">
            <a:avLst/>
          </a:prstGeom>
        </p:spPr>
        <p:txBody>
          <a:bodyPr wrap="none">
            <a:spAutoFit/>
          </a:bodyPr>
          <a:lstStyle/>
          <a:p>
            <a:r>
              <a:rPr lang="zh-CN" altLang="en-US" sz="2400" dirty="0">
                <a:solidFill>
                  <a:schemeClr val="bg1"/>
                </a:solidFill>
              </a:rPr>
              <a:t>使用分类器</a:t>
            </a:r>
            <a:endParaRPr lang="en-US" altLang="zh-CN" sz="2400" dirty="0">
              <a:solidFill>
                <a:schemeClr val="bg1"/>
              </a:solidFill>
            </a:endParaRPr>
          </a:p>
        </p:txBody>
      </p:sp>
      <p:sp>
        <p:nvSpPr>
          <p:cNvPr id="7" name="矩形 6"/>
          <p:cNvSpPr/>
          <p:nvPr/>
        </p:nvSpPr>
        <p:spPr>
          <a:xfrm>
            <a:off x="732563" y="1502953"/>
            <a:ext cx="2031325" cy="461665"/>
          </a:xfrm>
          <a:prstGeom prst="rect">
            <a:avLst/>
          </a:prstGeom>
        </p:spPr>
        <p:txBody>
          <a:bodyPr wrap="none">
            <a:spAutoFit/>
          </a:bodyPr>
          <a:lstStyle/>
          <a:p>
            <a:r>
              <a:rPr lang="zh-CN" altLang="en-US" sz="2400" dirty="0">
                <a:solidFill>
                  <a:schemeClr val="bg1"/>
                </a:solidFill>
              </a:rPr>
              <a:t>对比测试结果</a:t>
            </a:r>
            <a:endParaRPr lang="en-US" altLang="zh-CN" sz="2400" dirty="0">
              <a:solidFill>
                <a:schemeClr val="bg1"/>
              </a:solidFill>
            </a:endParaRPr>
          </a:p>
        </p:txBody>
      </p:sp>
    </p:spTree>
    <p:extLst>
      <p:ext uri="{BB962C8B-B14F-4D97-AF65-F5344CB8AC3E}">
        <p14:creationId xmlns:p14="http://schemas.microsoft.com/office/powerpoint/2010/main" val="14336396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2492990"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a:t>
            </a:r>
            <a:endParaRPr lang="en-US" altLang="zh-CN" sz="2400" dirty="0">
              <a:solidFill>
                <a:schemeClr val="bg1"/>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85" y="789078"/>
            <a:ext cx="2074956"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Desktop\201898-2322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269" y="789078"/>
            <a:ext cx="2506454" cy="19162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240" y="789078"/>
            <a:ext cx="2132784"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885" y="2809588"/>
            <a:ext cx="2074956" cy="2003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69" y="2809588"/>
            <a:ext cx="2806278" cy="200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74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500"/>
                                        <p:tgtEl>
                                          <p:spTgt spid="61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1"/>
                                        </p:tgtEl>
                                        <p:attrNameLst>
                                          <p:attrName>style.visibility</p:attrName>
                                        </p:attrNameLst>
                                      </p:cBhvr>
                                      <p:to>
                                        <p:strVal val="visible"/>
                                      </p:to>
                                    </p:set>
                                    <p:animEffect transition="in" filter="fade">
                                      <p:cBhvr>
                                        <p:cTn id="22" dur="500"/>
                                        <p:tgtEl>
                                          <p:spTgt spid="61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52"/>
                                        </p:tgtEl>
                                        <p:attrNameLst>
                                          <p:attrName>style.visibility</p:attrName>
                                        </p:attrNameLst>
                                      </p:cBhvr>
                                      <p:to>
                                        <p:strVal val="visible"/>
                                      </p:to>
                                    </p:set>
                                    <p:animEffect transition="in" filter="fade">
                                      <p:cBhvr>
                                        <p:cTn id="2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71" y="425116"/>
            <a:ext cx="3713639" cy="240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697" y="425116"/>
            <a:ext cx="2345308" cy="213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0005" y="425116"/>
            <a:ext cx="2265196" cy="2123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1" y="2825677"/>
            <a:ext cx="3705726" cy="50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0" y="3638298"/>
            <a:ext cx="76485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3639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fade">
                                      <p:cBhvr>
                                        <p:cTn id="7" dur="500"/>
                                        <p:tgtEl>
                                          <p:spTgt spid="7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fade">
                                      <p:cBhvr>
                                        <p:cTn id="12" dur="500"/>
                                        <p:tgtEl>
                                          <p:spTgt spid="7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fade">
                                      <p:cBhvr>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5"/>
                                        </p:tgtEl>
                                        <p:attrNameLst>
                                          <p:attrName>style.visibility</p:attrName>
                                        </p:attrNameLst>
                                      </p:cBhvr>
                                      <p:to>
                                        <p:strVal val="visible"/>
                                      </p:to>
                                    </p:set>
                                    <p:animEffect transition="in" filter="fade">
                                      <p:cBhvr>
                                        <p:cTn id="22" dur="500"/>
                                        <p:tgtEl>
                                          <p:spTgt spid="717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7"/>
                                        </p:tgtEl>
                                        <p:attrNameLst>
                                          <p:attrName>style.visibility</p:attrName>
                                        </p:attrNameLst>
                                      </p:cBhvr>
                                      <p:to>
                                        <p:strVal val="visible"/>
                                      </p:to>
                                    </p:set>
                                    <p:animEffect transition="in" filter="fade">
                                      <p:cBhvr>
                                        <p:cTn id="2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76" y="946987"/>
            <a:ext cx="62388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836" y="537409"/>
            <a:ext cx="4262584" cy="4606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70" y="2490037"/>
            <a:ext cx="4227766" cy="265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56733" y="306575"/>
            <a:ext cx="3108543"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近邻算法简化版实现</a:t>
            </a:r>
            <a:endParaRPr lang="en-US" altLang="zh-CN" sz="2400" dirty="0">
              <a:solidFill>
                <a:schemeClr val="bg1"/>
              </a:solidFill>
            </a:endParaRPr>
          </a:p>
        </p:txBody>
      </p:sp>
    </p:spTree>
    <p:extLst>
      <p:ext uri="{BB962C8B-B14F-4D97-AF65-F5344CB8AC3E}">
        <p14:creationId xmlns:p14="http://schemas.microsoft.com/office/powerpoint/2010/main" val="9818877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58147" y="2803125"/>
            <a:ext cx="1415772" cy="461665"/>
          </a:xfrm>
          <a:prstGeom prst="rect">
            <a:avLst/>
          </a:prstGeom>
        </p:spPr>
        <p:txBody>
          <a:bodyPr wrap="none">
            <a:spAutoFit/>
          </a:bodyPr>
          <a:lstStyle/>
          <a:p>
            <a:r>
              <a:rPr lang="zh-CN" altLang="en-US" sz="2400" dirty="0">
                <a:solidFill>
                  <a:schemeClr val="bg1"/>
                </a:solidFill>
              </a:rPr>
              <a:t>算法模型</a:t>
            </a:r>
          </a:p>
        </p:txBody>
      </p:sp>
      <p:sp>
        <p:nvSpPr>
          <p:cNvPr id="4" name="矩形 3"/>
          <p:cNvSpPr/>
          <p:nvPr/>
        </p:nvSpPr>
        <p:spPr>
          <a:xfrm>
            <a:off x="2758147" y="2082554"/>
            <a:ext cx="1415772" cy="461665"/>
          </a:xfrm>
          <a:prstGeom prst="rect">
            <a:avLst/>
          </a:prstGeom>
        </p:spPr>
        <p:txBody>
          <a:bodyPr wrap="none">
            <a:spAutoFit/>
          </a:bodyPr>
          <a:lstStyle/>
          <a:p>
            <a:r>
              <a:rPr lang="zh-CN" altLang="en-US" sz="2400" dirty="0">
                <a:solidFill>
                  <a:schemeClr val="bg1"/>
                </a:solidFill>
              </a:rPr>
              <a:t>引擎架构</a:t>
            </a:r>
          </a:p>
        </p:txBody>
      </p:sp>
      <p:sp>
        <p:nvSpPr>
          <p:cNvPr id="5" name="矩形 4"/>
          <p:cNvSpPr/>
          <p:nvPr/>
        </p:nvSpPr>
        <p:spPr>
          <a:xfrm>
            <a:off x="2758147" y="1320097"/>
            <a:ext cx="800219" cy="461665"/>
          </a:xfrm>
          <a:prstGeom prst="rect">
            <a:avLst/>
          </a:prstGeom>
        </p:spPr>
        <p:txBody>
          <a:bodyPr wrap="none">
            <a:spAutoFit/>
          </a:bodyPr>
          <a:lstStyle/>
          <a:p>
            <a:r>
              <a:rPr lang="zh-CN" altLang="en-US" sz="2400" dirty="0">
                <a:solidFill>
                  <a:schemeClr val="bg1"/>
                </a:solidFill>
              </a:rPr>
              <a:t>应用</a:t>
            </a:r>
          </a:p>
        </p:txBody>
      </p:sp>
      <p:sp>
        <p:nvSpPr>
          <p:cNvPr id="6" name="矩形 5"/>
          <p:cNvSpPr/>
          <p:nvPr/>
        </p:nvSpPr>
        <p:spPr>
          <a:xfrm>
            <a:off x="2758145" y="577417"/>
            <a:ext cx="1415772" cy="461665"/>
          </a:xfrm>
          <a:prstGeom prst="rect">
            <a:avLst/>
          </a:prstGeom>
        </p:spPr>
        <p:txBody>
          <a:bodyPr wrap="none">
            <a:spAutoFit/>
          </a:bodyPr>
          <a:lstStyle/>
          <a:p>
            <a:r>
              <a:rPr lang="zh-CN" altLang="en-US" sz="2400" dirty="0">
                <a:solidFill>
                  <a:schemeClr val="bg1"/>
                </a:solidFill>
              </a:rPr>
              <a:t>用户数据</a:t>
            </a:r>
          </a:p>
        </p:txBody>
      </p:sp>
      <p:sp>
        <p:nvSpPr>
          <p:cNvPr id="7" name="矩形 6"/>
          <p:cNvSpPr/>
          <p:nvPr/>
        </p:nvSpPr>
        <p:spPr>
          <a:xfrm>
            <a:off x="2758145" y="3525020"/>
            <a:ext cx="800219" cy="461665"/>
          </a:xfrm>
          <a:prstGeom prst="rect">
            <a:avLst/>
          </a:prstGeom>
        </p:spPr>
        <p:txBody>
          <a:bodyPr wrap="none">
            <a:spAutoFit/>
          </a:bodyPr>
          <a:lstStyle/>
          <a:p>
            <a:r>
              <a:rPr lang="zh-CN" altLang="en-US" sz="2400" dirty="0">
                <a:solidFill>
                  <a:schemeClr val="bg1"/>
                </a:solidFill>
              </a:rPr>
              <a:t>数理</a:t>
            </a:r>
          </a:p>
        </p:txBody>
      </p:sp>
      <p:sp>
        <p:nvSpPr>
          <p:cNvPr id="8" name="矩形 7">
            <a:extLst>
              <a:ext uri="{FF2B5EF4-FFF2-40B4-BE49-F238E27FC236}">
                <a16:creationId xmlns:a16="http://schemas.microsoft.com/office/drawing/2014/main" id="{15546DEB-CCB8-45A8-8D2B-7109E0E83141}"/>
              </a:ext>
            </a:extLst>
          </p:cNvPr>
          <p:cNvSpPr/>
          <p:nvPr/>
        </p:nvSpPr>
        <p:spPr>
          <a:xfrm>
            <a:off x="568397" y="346584"/>
            <a:ext cx="800219" cy="461665"/>
          </a:xfrm>
          <a:prstGeom prst="rect">
            <a:avLst/>
          </a:prstGeom>
        </p:spPr>
        <p:txBody>
          <a:bodyPr wrap="none">
            <a:spAutoFit/>
          </a:bodyPr>
          <a:lstStyle/>
          <a:p>
            <a:r>
              <a:rPr lang="zh-CN" altLang="en-US" sz="2400" dirty="0">
                <a:solidFill>
                  <a:schemeClr val="bg1"/>
                </a:solidFill>
              </a:rPr>
              <a:t>总结</a:t>
            </a:r>
          </a:p>
        </p:txBody>
      </p:sp>
    </p:spTree>
    <p:extLst>
      <p:ext uri="{BB962C8B-B14F-4D97-AF65-F5344CB8AC3E}">
        <p14:creationId xmlns:p14="http://schemas.microsoft.com/office/powerpoint/2010/main" val="3239083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457294" y="6230003"/>
              <a:ext cx="3342685"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Q&amp;A&amp;Other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9003" y="1543279"/>
            <a:ext cx="3029997" cy="1446550"/>
          </a:xfrm>
          <a:prstGeom prst="rect">
            <a:avLst/>
          </a:prstGeom>
        </p:spPr>
        <p:txBody>
          <a:bodyPr wrap="none">
            <a:spAutoFit/>
          </a:bodyPr>
          <a:lstStyle/>
          <a:p>
            <a:r>
              <a:rPr lang="en-US" altLang="zh-CN" sz="8800" b="1" dirty="0">
                <a:solidFill>
                  <a:schemeClr val="bg1"/>
                </a:solidFill>
                <a:latin typeface="+mn-lt"/>
              </a:rPr>
              <a:t>Q </a:t>
            </a:r>
            <a:r>
              <a:rPr lang="en-US" altLang="zh-CN" sz="8800" b="1" dirty="0">
                <a:solidFill>
                  <a:schemeClr val="accent1">
                    <a:lumMod val="60000"/>
                    <a:lumOff val="40000"/>
                  </a:schemeClr>
                </a:solidFill>
                <a:latin typeface="+mn-lt"/>
              </a:rPr>
              <a:t>&amp;</a:t>
            </a:r>
            <a:r>
              <a:rPr lang="en-US" altLang="zh-CN" sz="8800" b="1" dirty="0">
                <a:solidFill>
                  <a:schemeClr val="bg1"/>
                </a:solidFill>
                <a:latin typeface="+mn-lt"/>
              </a:rPr>
              <a:t> A</a:t>
            </a:r>
            <a:endParaRPr lang="zh-CN" altLang="en-US" sz="8800" b="1" dirty="0">
              <a:solidFill>
                <a:schemeClr val="bg1"/>
              </a:solidFill>
              <a:latin typeface="+mn-lt"/>
            </a:endParaRPr>
          </a:p>
        </p:txBody>
      </p:sp>
    </p:spTree>
    <p:extLst>
      <p:ext uri="{BB962C8B-B14F-4D97-AF65-F5344CB8AC3E}">
        <p14:creationId xmlns:p14="http://schemas.microsoft.com/office/powerpoint/2010/main" val="29454583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4099" y="1975188"/>
            <a:ext cx="3672800" cy="923330"/>
          </a:xfrm>
          <a:prstGeom prst="rect">
            <a:avLst/>
          </a:prstGeom>
        </p:spPr>
        <p:txBody>
          <a:bodyPr wrap="none">
            <a:spAutoFit/>
          </a:bodyPr>
          <a:lstStyle/>
          <a:p>
            <a:r>
              <a:rPr lang="en-US" altLang="zh-CN" sz="5400" b="1" dirty="0">
                <a:solidFill>
                  <a:schemeClr val="bg1">
                    <a:lumMod val="75000"/>
                  </a:schemeClr>
                </a:solidFill>
                <a:latin typeface="+mn-lt"/>
              </a:rPr>
              <a:t>Other </a:t>
            </a:r>
            <a:r>
              <a:rPr lang="zh-CN" altLang="en-US" sz="5400" b="1" dirty="0">
                <a:solidFill>
                  <a:schemeClr val="bg1">
                    <a:lumMod val="75000"/>
                  </a:schemeClr>
                </a:solidFill>
                <a:latin typeface="+mn-lt"/>
              </a:rPr>
              <a:t>闲扯</a:t>
            </a:r>
          </a:p>
        </p:txBody>
      </p:sp>
    </p:spTree>
    <p:extLst>
      <p:ext uri="{BB962C8B-B14F-4D97-AF65-F5344CB8AC3E}">
        <p14:creationId xmlns:p14="http://schemas.microsoft.com/office/powerpoint/2010/main" val="420415327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FFFCEB-F019-44BE-A730-1073EE1D6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578820" y="4645497"/>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578820" y="4522788"/>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578820" y="3371850"/>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tx1">
                    <a:lumMod val="65000"/>
                    <a:lumOff val="35000"/>
                  </a:schemeClr>
                </a:solidFill>
                <a:latin typeface="Impact" pitchFamily="34" charset="0"/>
                <a:ea typeface="微软雅黑" pitchFamily="34" charset="-122"/>
                <a:cs typeface="+mn-cs"/>
              </a:rPr>
              <a:t>Thanks</a:t>
            </a:r>
            <a:endParaRPr lang="zh-CN" altLang="en-US" sz="8000" kern="0" dirty="0">
              <a:solidFill>
                <a:schemeClr val="tx1">
                  <a:lumMod val="65000"/>
                  <a:lumOff val="35000"/>
                </a:schemeClr>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794"/>
                                        </p:tgtEl>
                                        <p:attrNameLst>
                                          <p:attrName>style.visibility</p:attrName>
                                        </p:attrNameLst>
                                      </p:cBhvr>
                                      <p:to>
                                        <p:strVal val="visible"/>
                                      </p:to>
                                    </p:set>
                                    <p:animEffect transition="in" filter="fade">
                                      <p:cBhvr>
                                        <p:cTn id="23" dur="500"/>
                                        <p:tgtEl>
                                          <p:spTgt spid="3379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500"/>
                                        <p:tgtEl>
                                          <p:spTgt spid="34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20"/>
                                        </p:tgtEl>
                                        <p:attrNameLst>
                                          <p:attrName>style.visibility</p:attrName>
                                        </p:attrNameLst>
                                      </p:cBhvr>
                                      <p:to>
                                        <p:strVal val="visible"/>
                                      </p:to>
                                    </p:set>
                                    <p:animEffect transition="in" filter="fade">
                                      <p:cBhvr>
                                        <p:cTn id="17" dur="500"/>
                                        <p:tgtEl>
                                          <p:spTgt spid="348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2905</TotalTime>
  <Pages>0</Pages>
  <Words>7601</Words>
  <Characters>0</Characters>
  <Application>Microsoft Office PowerPoint</Application>
  <DocSecurity>0</DocSecurity>
  <PresentationFormat>全屏显示(16:9)</PresentationFormat>
  <Lines>0</Lines>
  <Paragraphs>532</Paragraphs>
  <Slides>48</Slides>
  <Notes>48</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Helvetica Light</vt:lpstr>
      <vt:lpstr>Helvetica Neue</vt:lpstr>
      <vt:lpstr>方正兰亭中粗黑_GBK</vt:lpstr>
      <vt:lpstr>宋体</vt:lpstr>
      <vt:lpstr>微软雅黑</vt:lpstr>
      <vt:lpstr>微软雅黑</vt:lpstr>
      <vt:lpstr>헤드라인A</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328419914@qq.com</cp:lastModifiedBy>
  <cp:revision>606</cp:revision>
  <dcterms:created xsi:type="dcterms:W3CDTF">2016-05-11T06:37:27Z</dcterms:created>
  <dcterms:modified xsi:type="dcterms:W3CDTF">2018-09-10T14:04:41Z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